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8" r:id="rId19"/>
    <p:sldId id="273" r:id="rId20"/>
    <p:sldId id="274" r:id="rId21"/>
    <p:sldId id="279" r:id="rId22"/>
    <p:sldId id="275" r:id="rId23"/>
    <p:sldId id="277" r:id="rId24"/>
    <p:sldId id="276" r:id="rId25"/>
    <p:sldId id="280" r:id="rId2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94434" autoAdjust="0"/>
  </p:normalViewPr>
  <p:slideViewPr>
    <p:cSldViewPr snapToGrid="0">
      <p:cViewPr varScale="1">
        <p:scale>
          <a:sx n="67" d="100"/>
          <a:sy n="67" d="100"/>
        </p:scale>
        <p:origin x="774" y="6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241097-F8E8-4D56-A542-9BDEB3E90CC1}" type="datetimeFigureOut">
              <a:rPr lang="it-IT" smtClean="0"/>
              <a:t>27/06/2017</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577FEF-C9D3-4967-82FA-E83B8FAB5F55}" type="slidenum">
              <a:rPr lang="it-IT" smtClean="0"/>
              <a:t>‹N›</a:t>
            </a:fld>
            <a:endParaRPr lang="it-IT"/>
          </a:p>
        </p:txBody>
      </p:sp>
    </p:spTree>
    <p:extLst>
      <p:ext uri="{BB962C8B-B14F-4D97-AF65-F5344CB8AC3E}">
        <p14:creationId xmlns:p14="http://schemas.microsoft.com/office/powerpoint/2010/main" val="3216807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1577FEF-C9D3-4967-82FA-E83B8FAB5F55}" type="slidenum">
              <a:rPr lang="it-IT" smtClean="0"/>
              <a:t>15</a:t>
            </a:fld>
            <a:endParaRPr lang="it-IT"/>
          </a:p>
        </p:txBody>
      </p:sp>
    </p:spTree>
    <p:extLst>
      <p:ext uri="{BB962C8B-B14F-4D97-AF65-F5344CB8AC3E}">
        <p14:creationId xmlns:p14="http://schemas.microsoft.com/office/powerpoint/2010/main" val="31414288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6F3808E5-52AB-48AE-A096-FDA9E599E299}" type="datetimeFigureOut">
              <a:rPr lang="it-IT" smtClean="0"/>
              <a:t>27/06/2017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0C5E69A-D5B3-451D-9357-D210DACD23F8}" type="slidenum">
              <a:rPr lang="it-IT" smtClean="0"/>
              <a:t>‹N›</a:t>
            </a:fld>
            <a:endParaRPr lang="it-IT"/>
          </a:p>
        </p:txBody>
      </p:sp>
    </p:spTree>
    <p:extLst>
      <p:ext uri="{BB962C8B-B14F-4D97-AF65-F5344CB8AC3E}">
        <p14:creationId xmlns:p14="http://schemas.microsoft.com/office/powerpoint/2010/main" val="1035887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6F3808E5-52AB-48AE-A096-FDA9E599E299}" type="datetimeFigureOut">
              <a:rPr lang="it-IT" smtClean="0"/>
              <a:t>27/06/2017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0C5E69A-D5B3-451D-9357-D210DACD23F8}" type="slidenum">
              <a:rPr lang="it-IT" smtClean="0"/>
              <a:t>‹N›</a:t>
            </a:fld>
            <a:endParaRPr lang="it-IT"/>
          </a:p>
        </p:txBody>
      </p:sp>
    </p:spTree>
    <p:extLst>
      <p:ext uri="{BB962C8B-B14F-4D97-AF65-F5344CB8AC3E}">
        <p14:creationId xmlns:p14="http://schemas.microsoft.com/office/powerpoint/2010/main" val="2543300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6F3808E5-52AB-48AE-A096-FDA9E599E299}" type="datetimeFigureOut">
              <a:rPr lang="it-IT" smtClean="0"/>
              <a:t>27/06/2017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0C5E69A-D5B3-451D-9357-D210DACD23F8}" type="slidenum">
              <a:rPr lang="it-IT" smtClean="0"/>
              <a:t>‹N›</a:t>
            </a:fld>
            <a:endParaRPr lang="it-IT"/>
          </a:p>
        </p:txBody>
      </p:sp>
    </p:spTree>
    <p:extLst>
      <p:ext uri="{BB962C8B-B14F-4D97-AF65-F5344CB8AC3E}">
        <p14:creationId xmlns:p14="http://schemas.microsoft.com/office/powerpoint/2010/main" val="2540269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it-IT" smtClean="0"/>
              <a:t>Fare clic per modificare lo stile del titolo</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6F3808E5-52AB-48AE-A096-FDA9E599E299}" type="datetimeFigureOut">
              <a:rPr lang="it-IT" smtClean="0"/>
              <a:t>27/06/2017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0C5E69A-D5B3-451D-9357-D210DACD23F8}" type="slidenum">
              <a:rPr lang="it-IT" smtClean="0"/>
              <a:t>‹N›</a:t>
            </a:fld>
            <a:endParaRPr lang="it-IT"/>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08650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6F3808E5-52AB-48AE-A096-FDA9E599E299}" type="datetimeFigureOut">
              <a:rPr lang="it-IT" smtClean="0"/>
              <a:t>27/06/2017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0C5E69A-D5B3-451D-9357-D210DACD23F8}" type="slidenum">
              <a:rPr lang="it-IT" smtClean="0"/>
              <a:t>‹N›</a:t>
            </a:fld>
            <a:endParaRPr lang="it-IT"/>
          </a:p>
        </p:txBody>
      </p:sp>
    </p:spTree>
    <p:extLst>
      <p:ext uri="{BB962C8B-B14F-4D97-AF65-F5344CB8AC3E}">
        <p14:creationId xmlns:p14="http://schemas.microsoft.com/office/powerpoint/2010/main" val="2031930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it-IT" smtClean="0"/>
              <a:t>Fare clic per modificare lo stile del titolo</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3" name="Date Placeholder 2"/>
          <p:cNvSpPr>
            <a:spLocks noGrp="1"/>
          </p:cNvSpPr>
          <p:nvPr>
            <p:ph type="dt" sz="half" idx="10"/>
          </p:nvPr>
        </p:nvSpPr>
        <p:spPr/>
        <p:txBody>
          <a:bodyPr/>
          <a:lstStyle/>
          <a:p>
            <a:fld id="{6F3808E5-52AB-48AE-A096-FDA9E599E299}" type="datetimeFigureOut">
              <a:rPr lang="it-IT" smtClean="0"/>
              <a:t>27/06/2017</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30C5E69A-D5B3-451D-9357-D210DACD23F8}" type="slidenum">
              <a:rPr lang="it-IT" smtClean="0"/>
              <a:t>‹N›</a:t>
            </a:fld>
            <a:endParaRPr lang="it-IT"/>
          </a:p>
        </p:txBody>
      </p:sp>
    </p:spTree>
    <p:extLst>
      <p:ext uri="{BB962C8B-B14F-4D97-AF65-F5344CB8AC3E}">
        <p14:creationId xmlns:p14="http://schemas.microsoft.com/office/powerpoint/2010/main" val="2691604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it-IT" smtClean="0"/>
              <a:t>Fare clic per modificare lo stile del titolo</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3" name="Date Placeholder 2"/>
          <p:cNvSpPr>
            <a:spLocks noGrp="1"/>
          </p:cNvSpPr>
          <p:nvPr>
            <p:ph type="dt" sz="half" idx="10"/>
          </p:nvPr>
        </p:nvSpPr>
        <p:spPr/>
        <p:txBody>
          <a:bodyPr/>
          <a:lstStyle/>
          <a:p>
            <a:fld id="{6F3808E5-52AB-48AE-A096-FDA9E599E299}" type="datetimeFigureOut">
              <a:rPr lang="it-IT" smtClean="0"/>
              <a:t>27/06/2017</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30C5E69A-D5B3-451D-9357-D210DACD23F8}" type="slidenum">
              <a:rPr lang="it-IT" smtClean="0"/>
              <a:t>‹N›</a:t>
            </a:fld>
            <a:endParaRPr lang="it-IT"/>
          </a:p>
        </p:txBody>
      </p:sp>
    </p:spTree>
    <p:extLst>
      <p:ext uri="{BB962C8B-B14F-4D97-AF65-F5344CB8AC3E}">
        <p14:creationId xmlns:p14="http://schemas.microsoft.com/office/powerpoint/2010/main" val="324655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6F3808E5-52AB-48AE-A096-FDA9E599E299}" type="datetimeFigureOut">
              <a:rPr lang="it-IT" smtClean="0"/>
              <a:t>27/06/2017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0C5E69A-D5B3-451D-9357-D210DACD23F8}" type="slidenum">
              <a:rPr lang="it-IT" smtClean="0"/>
              <a:t>‹N›</a:t>
            </a:fld>
            <a:endParaRPr lang="it-IT"/>
          </a:p>
        </p:txBody>
      </p:sp>
    </p:spTree>
    <p:extLst>
      <p:ext uri="{BB962C8B-B14F-4D97-AF65-F5344CB8AC3E}">
        <p14:creationId xmlns:p14="http://schemas.microsoft.com/office/powerpoint/2010/main" val="3423445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it-IT" smtClean="0"/>
              <a:t>Fare clic per modificare lo stile del titolo</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6F3808E5-52AB-48AE-A096-FDA9E599E299}" type="datetimeFigureOut">
              <a:rPr lang="it-IT" smtClean="0"/>
              <a:t>27/06/2017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0C5E69A-D5B3-451D-9357-D210DACD23F8}" type="slidenum">
              <a:rPr lang="it-IT" smtClean="0"/>
              <a:t>‹N›</a:t>
            </a:fld>
            <a:endParaRPr lang="it-IT"/>
          </a:p>
        </p:txBody>
      </p:sp>
    </p:spTree>
    <p:extLst>
      <p:ext uri="{BB962C8B-B14F-4D97-AF65-F5344CB8AC3E}">
        <p14:creationId xmlns:p14="http://schemas.microsoft.com/office/powerpoint/2010/main" val="1593592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6F3808E5-52AB-48AE-A096-FDA9E599E299}" type="datetimeFigureOut">
              <a:rPr lang="it-IT" smtClean="0"/>
              <a:t>27/06/2017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0C5E69A-D5B3-451D-9357-D210DACD23F8}" type="slidenum">
              <a:rPr lang="it-IT" smtClean="0"/>
              <a:t>‹N›</a:t>
            </a:fld>
            <a:endParaRPr lang="it-IT"/>
          </a:p>
        </p:txBody>
      </p:sp>
    </p:spTree>
    <p:extLst>
      <p:ext uri="{BB962C8B-B14F-4D97-AF65-F5344CB8AC3E}">
        <p14:creationId xmlns:p14="http://schemas.microsoft.com/office/powerpoint/2010/main" val="467147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6F3808E5-52AB-48AE-A096-FDA9E599E299}" type="datetimeFigureOut">
              <a:rPr lang="it-IT" smtClean="0"/>
              <a:t>27/06/2017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0C5E69A-D5B3-451D-9357-D210DACD23F8}" type="slidenum">
              <a:rPr lang="it-IT" smtClean="0"/>
              <a:t>‹N›</a:t>
            </a:fld>
            <a:endParaRPr lang="it-IT"/>
          </a:p>
        </p:txBody>
      </p:sp>
    </p:spTree>
    <p:extLst>
      <p:ext uri="{BB962C8B-B14F-4D97-AF65-F5344CB8AC3E}">
        <p14:creationId xmlns:p14="http://schemas.microsoft.com/office/powerpoint/2010/main" val="4204253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it-IT" smtClean="0"/>
              <a:t>Fare clic per modificare lo stile del titolo</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6F3808E5-52AB-48AE-A096-FDA9E599E299}" type="datetimeFigureOut">
              <a:rPr lang="it-IT" smtClean="0"/>
              <a:t>27/06/2017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0C5E69A-D5B3-451D-9357-D210DACD23F8}" type="slidenum">
              <a:rPr lang="it-IT" smtClean="0"/>
              <a:t>‹N›</a:t>
            </a:fld>
            <a:endParaRPr lang="it-IT"/>
          </a:p>
        </p:txBody>
      </p:sp>
    </p:spTree>
    <p:extLst>
      <p:ext uri="{BB962C8B-B14F-4D97-AF65-F5344CB8AC3E}">
        <p14:creationId xmlns:p14="http://schemas.microsoft.com/office/powerpoint/2010/main" val="399841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2" name="Content Placeholder 3"/>
          <p:cNvSpPr>
            <a:spLocks noGrp="1"/>
          </p:cNvSpPr>
          <p:nvPr>
            <p:ph sz="quarter" idx="13"/>
          </p:nvPr>
        </p:nvSpPr>
        <p:spPr>
          <a:xfrm>
            <a:off x="913774" y="3051012"/>
            <a:ext cx="5106027" cy="2740187"/>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3" name="Content Placeholder 5"/>
          <p:cNvSpPr>
            <a:spLocks noGrp="1"/>
          </p:cNvSpPr>
          <p:nvPr>
            <p:ph sz="quarter" idx="14"/>
          </p:nvPr>
        </p:nvSpPr>
        <p:spPr>
          <a:xfrm>
            <a:off x="6172200" y="3051012"/>
            <a:ext cx="5105401" cy="2740187"/>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6F3808E5-52AB-48AE-A096-FDA9E599E299}" type="datetimeFigureOut">
              <a:rPr lang="it-IT" smtClean="0"/>
              <a:t>27/06/2017</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30C5E69A-D5B3-451D-9357-D210DACD23F8}" type="slidenum">
              <a:rPr lang="it-IT" smtClean="0"/>
              <a:t>‹N›</a:t>
            </a:fld>
            <a:endParaRPr lang="it-IT"/>
          </a:p>
        </p:txBody>
      </p:sp>
    </p:spTree>
    <p:extLst>
      <p:ext uri="{BB962C8B-B14F-4D97-AF65-F5344CB8AC3E}">
        <p14:creationId xmlns:p14="http://schemas.microsoft.com/office/powerpoint/2010/main" val="1219831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6F3808E5-52AB-48AE-A096-FDA9E599E299}" type="datetimeFigureOut">
              <a:rPr lang="it-IT" smtClean="0"/>
              <a:t>27/06/2017</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30C5E69A-D5B3-451D-9357-D210DACD23F8}" type="slidenum">
              <a:rPr lang="it-IT" smtClean="0"/>
              <a:t>‹N›</a:t>
            </a:fld>
            <a:endParaRPr lang="it-IT"/>
          </a:p>
        </p:txBody>
      </p:sp>
    </p:spTree>
    <p:extLst>
      <p:ext uri="{BB962C8B-B14F-4D97-AF65-F5344CB8AC3E}">
        <p14:creationId xmlns:p14="http://schemas.microsoft.com/office/powerpoint/2010/main" val="1632196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6F3808E5-52AB-48AE-A096-FDA9E599E299}" type="datetimeFigureOut">
              <a:rPr lang="it-IT" smtClean="0"/>
              <a:t>27/06/2017</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30C5E69A-D5B3-451D-9357-D210DACD23F8}" type="slidenum">
              <a:rPr lang="it-IT" smtClean="0"/>
              <a:t>‹N›</a:t>
            </a:fld>
            <a:endParaRPr lang="it-IT"/>
          </a:p>
        </p:txBody>
      </p:sp>
    </p:spTree>
    <p:extLst>
      <p:ext uri="{BB962C8B-B14F-4D97-AF65-F5344CB8AC3E}">
        <p14:creationId xmlns:p14="http://schemas.microsoft.com/office/powerpoint/2010/main" val="2637124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it-IT" smtClean="0"/>
              <a:t>Fare clic per modificare lo stile del titolo</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6F3808E5-52AB-48AE-A096-FDA9E599E299}" type="datetimeFigureOut">
              <a:rPr lang="it-IT" smtClean="0"/>
              <a:t>27/06/2017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0C5E69A-D5B3-451D-9357-D210DACD23F8}" type="slidenum">
              <a:rPr lang="it-IT" smtClean="0"/>
              <a:t>‹N›</a:t>
            </a:fld>
            <a:endParaRPr lang="it-IT"/>
          </a:p>
        </p:txBody>
      </p:sp>
    </p:spTree>
    <p:extLst>
      <p:ext uri="{BB962C8B-B14F-4D97-AF65-F5344CB8AC3E}">
        <p14:creationId xmlns:p14="http://schemas.microsoft.com/office/powerpoint/2010/main" val="2374756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6F3808E5-52AB-48AE-A096-FDA9E599E299}" type="datetimeFigureOut">
              <a:rPr lang="it-IT" smtClean="0"/>
              <a:t>27/06/2017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0C5E69A-D5B3-451D-9357-D210DACD23F8}" type="slidenum">
              <a:rPr lang="it-IT" smtClean="0"/>
              <a:t>‹N›</a:t>
            </a:fld>
            <a:endParaRPr lang="it-IT"/>
          </a:p>
        </p:txBody>
      </p:sp>
    </p:spTree>
    <p:extLst>
      <p:ext uri="{BB962C8B-B14F-4D97-AF65-F5344CB8AC3E}">
        <p14:creationId xmlns:p14="http://schemas.microsoft.com/office/powerpoint/2010/main" val="3804950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6F3808E5-52AB-48AE-A096-FDA9E599E299}" type="datetimeFigureOut">
              <a:rPr lang="it-IT" smtClean="0"/>
              <a:t>27/06/2017</a:t>
            </a:fld>
            <a:endParaRPr lang="it-IT"/>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it-IT"/>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30C5E69A-D5B3-451D-9357-D210DACD23F8}" type="slidenum">
              <a:rPr lang="it-IT" smtClean="0"/>
              <a:t>‹N›</a:t>
            </a:fld>
            <a:endParaRPr lang="it-IT"/>
          </a:p>
        </p:txBody>
      </p:sp>
    </p:spTree>
    <p:extLst>
      <p:ext uri="{BB962C8B-B14F-4D97-AF65-F5344CB8AC3E}">
        <p14:creationId xmlns:p14="http://schemas.microsoft.com/office/powerpoint/2010/main" val="2146479421"/>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7.gif"/></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g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6.gif"/></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14.gif"/><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57577" y="-103030"/>
            <a:ext cx="11771291" cy="6961030"/>
          </a:xfrm>
        </p:spPr>
        <p:txBody>
          <a:bodyPr>
            <a:normAutofit/>
          </a:bodyPr>
          <a:lstStyle/>
          <a:p>
            <a:r>
              <a:rPr lang="it-IT" sz="4400" dirty="0" smtClean="0">
                <a:solidFill>
                  <a:srgbClr val="002060"/>
                </a:solidFill>
                <a:latin typeface="Arial" panose="020B0604020202020204" pitchFamily="34" charset="0"/>
                <a:cs typeface="Arial" panose="020B0604020202020204" pitchFamily="34" charset="0"/>
              </a:rPr>
              <a:t>Esperienze di DIDATTICA INNOVATIVA NELLA SCUOLA DELL’INFANZIA</a:t>
            </a:r>
            <a:r>
              <a:rPr lang="it-IT" dirty="0" smtClean="0">
                <a:solidFill>
                  <a:srgbClr val="002060"/>
                </a:solidFill>
                <a:latin typeface="Arial" panose="020B0604020202020204" pitchFamily="34" charset="0"/>
                <a:cs typeface="Arial" panose="020B0604020202020204" pitchFamily="34" charset="0"/>
              </a:rPr>
              <a:t/>
            </a:r>
            <a:br>
              <a:rPr lang="it-IT" dirty="0" smtClean="0">
                <a:solidFill>
                  <a:srgbClr val="002060"/>
                </a:solidFill>
                <a:latin typeface="Arial" panose="020B0604020202020204" pitchFamily="34" charset="0"/>
                <a:cs typeface="Arial" panose="020B0604020202020204" pitchFamily="34" charset="0"/>
              </a:rPr>
            </a:br>
            <a:r>
              <a:rPr lang="it-IT" sz="900" dirty="0" smtClean="0">
                <a:solidFill>
                  <a:srgbClr val="002060"/>
                </a:solidFill>
                <a:latin typeface="Arial" panose="020B0604020202020204" pitchFamily="34" charset="0"/>
                <a:cs typeface="Arial" panose="020B0604020202020204" pitchFamily="34" charset="0"/>
              </a:rPr>
              <a:t/>
            </a:r>
            <a:br>
              <a:rPr lang="it-IT" sz="900" dirty="0" smtClean="0">
                <a:solidFill>
                  <a:srgbClr val="002060"/>
                </a:solidFill>
                <a:latin typeface="Arial" panose="020B0604020202020204" pitchFamily="34" charset="0"/>
                <a:cs typeface="Arial" panose="020B0604020202020204" pitchFamily="34" charset="0"/>
              </a:rPr>
            </a:br>
            <a:r>
              <a:rPr lang="it-IT" sz="2000" b="1" dirty="0" smtClean="0">
                <a:solidFill>
                  <a:srgbClr val="002060"/>
                </a:solidFill>
                <a:latin typeface="Arial" panose="020B0604020202020204" pitchFamily="34" charset="0"/>
                <a:cs typeface="Arial" panose="020B0604020202020204" pitchFamily="34" charset="0"/>
              </a:rPr>
              <a:t>ANNO SCOLASTICO 2016/2017</a:t>
            </a:r>
            <a:br>
              <a:rPr lang="it-IT" sz="2000" b="1" dirty="0" smtClean="0">
                <a:solidFill>
                  <a:srgbClr val="002060"/>
                </a:solidFill>
                <a:latin typeface="Arial" panose="020B0604020202020204" pitchFamily="34" charset="0"/>
                <a:cs typeface="Arial" panose="020B0604020202020204" pitchFamily="34" charset="0"/>
              </a:rPr>
            </a:br>
            <a:r>
              <a:rPr lang="it-IT" sz="1000" b="1" dirty="0">
                <a:solidFill>
                  <a:srgbClr val="002060"/>
                </a:solidFill>
                <a:latin typeface="Arial" panose="020B0604020202020204" pitchFamily="34" charset="0"/>
                <a:cs typeface="Arial" panose="020B0604020202020204" pitchFamily="34" charset="0"/>
              </a:rPr>
              <a:t/>
            </a:r>
            <a:br>
              <a:rPr lang="it-IT" sz="1000" b="1" dirty="0">
                <a:solidFill>
                  <a:srgbClr val="002060"/>
                </a:solidFill>
                <a:latin typeface="Arial" panose="020B0604020202020204" pitchFamily="34" charset="0"/>
                <a:cs typeface="Arial" panose="020B0604020202020204" pitchFamily="34" charset="0"/>
              </a:rPr>
            </a:br>
            <a:r>
              <a:rPr lang="it-IT" sz="2000" b="1" dirty="0" smtClean="0">
                <a:solidFill>
                  <a:srgbClr val="002060"/>
                </a:solidFill>
                <a:latin typeface="Arial" panose="020B0604020202020204" pitchFamily="34" charset="0"/>
                <a:cs typeface="Arial" panose="020B0604020202020204" pitchFamily="34" charset="0"/>
              </a:rPr>
              <a:t/>
            </a:r>
            <a:br>
              <a:rPr lang="it-IT" sz="2000" b="1" dirty="0" smtClean="0">
                <a:solidFill>
                  <a:srgbClr val="002060"/>
                </a:solidFill>
                <a:latin typeface="Arial" panose="020B0604020202020204" pitchFamily="34" charset="0"/>
                <a:cs typeface="Arial" panose="020B0604020202020204" pitchFamily="34" charset="0"/>
              </a:rPr>
            </a:br>
            <a:r>
              <a:rPr lang="it-IT" sz="6000" dirty="0" smtClean="0">
                <a:solidFill>
                  <a:srgbClr val="C00000"/>
                </a:solidFill>
                <a:latin typeface="Arial" panose="020B0604020202020204" pitchFamily="34" charset="0"/>
                <a:cs typeface="Arial" panose="020B0604020202020204" pitchFamily="34" charset="0"/>
              </a:rPr>
              <a:t>IL LAPBOOK</a:t>
            </a:r>
            <a:r>
              <a:rPr lang="it-IT" sz="6000" dirty="0">
                <a:solidFill>
                  <a:srgbClr val="002060"/>
                </a:solidFill>
                <a:latin typeface="Arial" panose="020B0604020202020204" pitchFamily="34" charset="0"/>
                <a:cs typeface="Arial" panose="020B0604020202020204" pitchFamily="34" charset="0"/>
              </a:rPr>
              <a:t/>
            </a:r>
            <a:br>
              <a:rPr lang="it-IT" sz="6000" dirty="0">
                <a:solidFill>
                  <a:srgbClr val="002060"/>
                </a:solidFill>
                <a:latin typeface="Arial" panose="020B0604020202020204" pitchFamily="34" charset="0"/>
                <a:cs typeface="Arial" panose="020B0604020202020204" pitchFamily="34" charset="0"/>
              </a:rPr>
            </a:br>
            <a:r>
              <a:rPr lang="it-IT" dirty="0">
                <a:solidFill>
                  <a:srgbClr val="002060"/>
                </a:solidFill>
                <a:latin typeface="Arial" panose="020B0604020202020204" pitchFamily="34" charset="0"/>
                <a:cs typeface="Arial" panose="020B0604020202020204" pitchFamily="34" charset="0"/>
              </a:rPr>
              <a:t/>
            </a:r>
            <a:br>
              <a:rPr lang="it-IT" dirty="0">
                <a:solidFill>
                  <a:srgbClr val="002060"/>
                </a:solidFill>
                <a:latin typeface="Arial" panose="020B0604020202020204" pitchFamily="34" charset="0"/>
                <a:cs typeface="Arial" panose="020B0604020202020204" pitchFamily="34" charset="0"/>
              </a:rPr>
            </a:br>
            <a:r>
              <a:rPr lang="it-IT" sz="4000" dirty="0" smtClean="0">
                <a:solidFill>
                  <a:srgbClr val="002060"/>
                </a:solidFill>
                <a:latin typeface="Arial" panose="020B0604020202020204" pitchFamily="34" charset="0"/>
                <a:cs typeface="Arial" panose="020B0604020202020204" pitchFamily="34" charset="0"/>
              </a:rPr>
              <a:t>STRUMENTO DIDATTICO CHE RIENTRA NELLA    SFERA DEL «LEARNING BY DOING»      (IMPARARE FACENDO)</a:t>
            </a:r>
            <a:br>
              <a:rPr lang="it-IT" sz="4000" dirty="0" smtClean="0">
                <a:solidFill>
                  <a:srgbClr val="002060"/>
                </a:solidFill>
                <a:latin typeface="Arial" panose="020B0604020202020204" pitchFamily="34" charset="0"/>
                <a:cs typeface="Arial" panose="020B0604020202020204" pitchFamily="34" charset="0"/>
              </a:rPr>
            </a:br>
            <a:r>
              <a:rPr lang="it-IT" sz="4000" dirty="0">
                <a:solidFill>
                  <a:srgbClr val="002060"/>
                </a:solidFill>
                <a:latin typeface="Arial" panose="020B0604020202020204" pitchFamily="34" charset="0"/>
                <a:cs typeface="Arial" panose="020B0604020202020204" pitchFamily="34" charset="0"/>
              </a:rPr>
              <a:t/>
            </a:r>
            <a:br>
              <a:rPr lang="it-IT" sz="4000" dirty="0">
                <a:solidFill>
                  <a:srgbClr val="002060"/>
                </a:solidFill>
                <a:latin typeface="Arial" panose="020B0604020202020204" pitchFamily="34" charset="0"/>
                <a:cs typeface="Arial" panose="020B0604020202020204" pitchFamily="34" charset="0"/>
              </a:rPr>
            </a:br>
            <a:r>
              <a:rPr lang="it-IT" sz="2400" dirty="0" smtClean="0">
                <a:solidFill>
                  <a:srgbClr val="002060"/>
                </a:solidFill>
                <a:latin typeface="Arial" panose="020B0604020202020204" pitchFamily="34" charset="0"/>
                <a:cs typeface="Arial" panose="020B0604020202020204" pitchFamily="34" charset="0"/>
              </a:rPr>
              <a:t>a cura dell’</a:t>
            </a:r>
            <a:r>
              <a:rPr lang="it-IT" sz="2400" dirty="0" err="1" smtClean="0">
                <a:solidFill>
                  <a:srgbClr val="002060"/>
                </a:solidFill>
                <a:latin typeface="Arial" panose="020B0604020202020204" pitchFamily="34" charset="0"/>
                <a:cs typeface="Arial" panose="020B0604020202020204" pitchFamily="34" charset="0"/>
              </a:rPr>
              <a:t>ins.te</a:t>
            </a:r>
            <a:r>
              <a:rPr lang="it-IT" sz="2400" dirty="0" smtClean="0">
                <a:solidFill>
                  <a:srgbClr val="002060"/>
                </a:solidFill>
                <a:latin typeface="Arial" panose="020B0604020202020204" pitchFamily="34" charset="0"/>
                <a:cs typeface="Arial" panose="020B0604020202020204" pitchFamily="34" charset="0"/>
              </a:rPr>
              <a:t> silvana </a:t>
            </a:r>
            <a:r>
              <a:rPr lang="it-IT" sz="2400" dirty="0" err="1" smtClean="0">
                <a:solidFill>
                  <a:srgbClr val="002060"/>
                </a:solidFill>
                <a:latin typeface="Arial" panose="020B0604020202020204" pitchFamily="34" charset="0"/>
                <a:cs typeface="Arial" panose="020B0604020202020204" pitchFamily="34" charset="0"/>
              </a:rPr>
              <a:t>maretto</a:t>
            </a:r>
            <a:endParaRPr lang="it-IT" sz="4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2524058"/>
      </p:ext>
    </p:extLst>
  </p:cSld>
  <p:clrMapOvr>
    <a:masterClrMapping/>
  </p:clrMapOvr>
  <mc:AlternateContent xmlns:mc="http://schemas.openxmlformats.org/markup-compatibility/2006" xmlns:p14="http://schemas.microsoft.com/office/powerpoint/2010/main">
    <mc:Choice Requires="p14">
      <p:transition spd="slow" p14:dur="2000" advTm="8797"/>
    </mc:Choice>
    <mc:Fallback xmlns="">
      <p:transition spd="slow" advTm="879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253613" y="200025"/>
            <a:ext cx="9187375" cy="1186323"/>
          </a:xfrm>
        </p:spPr>
        <p:txBody>
          <a:bodyPr>
            <a:normAutofit/>
          </a:bodyPr>
          <a:lstStyle/>
          <a:p>
            <a:r>
              <a:rPr lang="it-IT" sz="3600" dirty="0" smtClean="0">
                <a:solidFill>
                  <a:srgbClr val="002060"/>
                </a:solidFill>
                <a:latin typeface="Arial" panose="020B0604020202020204" pitchFamily="34" charset="0"/>
                <a:cs typeface="Arial" panose="020B0604020202020204" pitchFamily="34" charset="0"/>
              </a:rPr>
              <a:t>L’insegnante li guida, suggerisce, consiglia.</a:t>
            </a:r>
            <a:endParaRPr lang="it-IT" sz="3600" dirty="0">
              <a:solidFill>
                <a:srgbClr val="002060"/>
              </a:solidFill>
              <a:latin typeface="Arial" panose="020B0604020202020204" pitchFamily="34" charset="0"/>
              <a:cs typeface="Arial" panose="020B0604020202020204" pitchFamily="34" charset="0"/>
            </a:endParaRP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8853" y="2770852"/>
            <a:ext cx="3076579" cy="2433639"/>
          </a:xfrm>
          <a:prstGeom prst="rect">
            <a:avLst/>
          </a:prstGeo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499187" y="2511295"/>
            <a:ext cx="4557249" cy="3619962"/>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9367" y="1847850"/>
            <a:ext cx="4838700" cy="5010150"/>
          </a:xfrm>
          <a:prstGeom prst="rect">
            <a:avLst/>
          </a:prstGeom>
        </p:spPr>
      </p:pic>
    </p:spTree>
    <p:extLst>
      <p:ext uri="{BB962C8B-B14F-4D97-AF65-F5344CB8AC3E}">
        <p14:creationId xmlns:p14="http://schemas.microsoft.com/office/powerpoint/2010/main" val="302115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9715" y="357810"/>
            <a:ext cx="11253019" cy="1221005"/>
          </a:xfrm>
        </p:spPr>
        <p:txBody>
          <a:bodyPr>
            <a:noAutofit/>
          </a:bodyPr>
          <a:lstStyle/>
          <a:p>
            <a:r>
              <a:rPr lang="it-IT" sz="2800" dirty="0" smtClean="0">
                <a:solidFill>
                  <a:srgbClr val="002060"/>
                </a:solidFill>
                <a:latin typeface="Arial" panose="020B0604020202020204" pitchFamily="34" charset="0"/>
                <a:cs typeface="Arial" panose="020B0604020202020204" pitchFamily="34" charset="0"/>
              </a:rPr>
              <a:t>Questo </a:t>
            </a:r>
            <a:r>
              <a:rPr lang="it-IT" sz="2800" dirty="0" err="1" smtClean="0">
                <a:solidFill>
                  <a:srgbClr val="002060"/>
                </a:solidFill>
                <a:latin typeface="Arial" panose="020B0604020202020204" pitchFamily="34" charset="0"/>
                <a:cs typeface="Arial" panose="020B0604020202020204" pitchFamily="34" charset="0"/>
              </a:rPr>
              <a:t>e’</a:t>
            </a:r>
            <a:r>
              <a:rPr lang="it-IT" sz="2800" dirty="0" smtClean="0">
                <a:solidFill>
                  <a:srgbClr val="002060"/>
                </a:solidFill>
                <a:latin typeface="Arial" panose="020B0604020202020204" pitchFamily="34" charset="0"/>
                <a:cs typeface="Arial" panose="020B0604020202020204" pitchFamily="34" charset="0"/>
              </a:rPr>
              <a:t> il lavoro completato: APRENDO LA CARTELLETTA I BAMBINI RIPERCORRONO I FATTI PIU’ SIGNIFICATIVI DELLA STORIA.</a:t>
            </a:r>
            <a:endParaRPr lang="it-IT" sz="2800" dirty="0">
              <a:solidFill>
                <a:srgbClr val="002060"/>
              </a:solidFill>
              <a:latin typeface="Arial" panose="020B0604020202020204" pitchFamily="34" charset="0"/>
              <a:cs typeface="Arial" panose="020B0604020202020204" pitchFamily="34" charset="0"/>
            </a:endParaRP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936" y="1578816"/>
            <a:ext cx="5073445" cy="49399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1806" y="1622322"/>
            <a:ext cx="5220929" cy="48964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7753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43272" y="-173326"/>
            <a:ext cx="10364451" cy="1667275"/>
          </a:xfrm>
        </p:spPr>
        <p:txBody>
          <a:bodyPr/>
          <a:lstStyle/>
          <a:p>
            <a:r>
              <a:rPr lang="it-IT" dirty="0" smtClean="0">
                <a:solidFill>
                  <a:srgbClr val="002060"/>
                </a:solidFill>
                <a:latin typeface="Arial" panose="020B0604020202020204" pitchFamily="34" charset="0"/>
                <a:cs typeface="Arial" panose="020B0604020202020204" pitchFamily="34" charset="0"/>
              </a:rPr>
              <a:t>LAPBOOK A PARETE SUL CICLO DELL’ACQUA</a:t>
            </a:r>
            <a:br>
              <a:rPr lang="it-IT" dirty="0" smtClean="0">
                <a:solidFill>
                  <a:srgbClr val="002060"/>
                </a:solidFill>
                <a:latin typeface="Arial" panose="020B0604020202020204" pitchFamily="34" charset="0"/>
                <a:cs typeface="Arial" panose="020B0604020202020204" pitchFamily="34" charset="0"/>
              </a:rPr>
            </a:br>
            <a:r>
              <a:rPr lang="it-IT" dirty="0" smtClean="0">
                <a:solidFill>
                  <a:srgbClr val="002060"/>
                </a:solidFill>
                <a:latin typeface="Arial" panose="020B0604020202020204" pitchFamily="34" charset="0"/>
                <a:cs typeface="Arial" panose="020B0604020202020204" pitchFamily="34" charset="0"/>
              </a:rPr>
              <a:t>(COMPITO AUTENTICO II^ </a:t>
            </a:r>
            <a:r>
              <a:rPr lang="it-IT" dirty="0" err="1" smtClean="0">
                <a:solidFill>
                  <a:srgbClr val="002060"/>
                </a:solidFill>
                <a:latin typeface="Arial" panose="020B0604020202020204" pitchFamily="34" charset="0"/>
                <a:cs typeface="Arial" panose="020B0604020202020204" pitchFamily="34" charset="0"/>
              </a:rPr>
              <a:t>u.d.a</a:t>
            </a:r>
            <a:r>
              <a:rPr lang="it-IT" dirty="0" smtClean="0">
                <a:solidFill>
                  <a:srgbClr val="002060"/>
                </a:solidFill>
                <a:latin typeface="Arial" panose="020B0604020202020204" pitchFamily="34" charset="0"/>
                <a:cs typeface="Arial" panose="020B0604020202020204" pitchFamily="34" charset="0"/>
              </a:rPr>
              <a:t>.)</a:t>
            </a:r>
            <a:endParaRPr lang="it-IT" dirty="0">
              <a:solidFill>
                <a:srgbClr val="002060"/>
              </a:solidFill>
              <a:latin typeface="Arial" panose="020B0604020202020204" pitchFamily="34" charset="0"/>
              <a:cs typeface="Arial" panose="020B0604020202020204" pitchFamily="34" charset="0"/>
            </a:endParaRPr>
          </a:p>
        </p:txBody>
      </p:sp>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743" y="1738648"/>
            <a:ext cx="11400503" cy="4913289"/>
          </a:xfrm>
          <a:prstGeom prst="rect">
            <a:avLst/>
          </a:prstGeom>
        </p:spPr>
      </p:pic>
    </p:spTree>
    <p:extLst>
      <p:ext uri="{BB962C8B-B14F-4D97-AF65-F5344CB8AC3E}">
        <p14:creationId xmlns:p14="http://schemas.microsoft.com/office/powerpoint/2010/main" val="3032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34181" y="132736"/>
            <a:ext cx="10825316" cy="1052120"/>
          </a:xfrm>
        </p:spPr>
        <p:txBody>
          <a:bodyPr>
            <a:noAutofit/>
          </a:bodyPr>
          <a:lstStyle/>
          <a:p>
            <a:r>
              <a:rPr lang="it-IT" sz="4000" dirty="0" smtClean="0">
                <a:solidFill>
                  <a:srgbClr val="002060"/>
                </a:solidFill>
                <a:latin typeface="Arial" panose="020B0604020202020204" pitchFamily="34" charset="0"/>
                <a:cs typeface="Arial" panose="020B0604020202020204" pitchFamily="34" charset="0"/>
              </a:rPr>
              <a:t>I BAMBINI A LAVORO….</a:t>
            </a:r>
            <a:endParaRPr lang="it-IT" sz="4000" dirty="0">
              <a:solidFill>
                <a:srgbClr val="002060"/>
              </a:solidFill>
              <a:latin typeface="Arial" panose="020B0604020202020204" pitchFamily="34" charset="0"/>
              <a:cs typeface="Arial" panose="020B0604020202020204" pitchFamily="34" charset="0"/>
            </a:endParaRP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181" y="1762431"/>
            <a:ext cx="5560141" cy="4771102"/>
          </a:xfrm>
          <a:prstGeom prst="rect">
            <a:avLst/>
          </a:prstGeom>
        </p:spPr>
      </p:pic>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1434" y="1666258"/>
            <a:ext cx="5076825" cy="4867275"/>
          </a:xfrm>
          <a:prstGeom prst="rect">
            <a:avLst/>
          </a:prstGeom>
        </p:spPr>
      </p:pic>
    </p:spTree>
    <p:extLst>
      <p:ext uri="{BB962C8B-B14F-4D97-AF65-F5344CB8AC3E}">
        <p14:creationId xmlns:p14="http://schemas.microsoft.com/office/powerpoint/2010/main" val="72500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11161" y="135663"/>
            <a:ext cx="10427110" cy="1062071"/>
          </a:xfrm>
        </p:spPr>
        <p:txBody>
          <a:bodyPr>
            <a:normAutofit/>
          </a:bodyPr>
          <a:lstStyle/>
          <a:p>
            <a:r>
              <a:rPr lang="it-IT" dirty="0" smtClean="0">
                <a:solidFill>
                  <a:srgbClr val="002060"/>
                </a:solidFill>
                <a:latin typeface="Arial" panose="020B0604020202020204" pitchFamily="34" charset="0"/>
                <a:cs typeface="Arial" panose="020B0604020202020204" pitchFamily="34" charset="0"/>
              </a:rPr>
              <a:t>…INSIEME!</a:t>
            </a:r>
            <a:endParaRPr lang="it-IT" dirty="0">
              <a:solidFill>
                <a:srgbClr val="002060"/>
              </a:solidFill>
              <a:latin typeface="Arial" panose="020B0604020202020204" pitchFamily="34" charset="0"/>
              <a:cs typeface="Arial" panose="020B0604020202020204" pitchFamily="34" charset="0"/>
            </a:endParaRP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669" y="1500804"/>
            <a:ext cx="3857625" cy="4305300"/>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2002" y="1197734"/>
            <a:ext cx="6562725" cy="5553075"/>
          </a:xfrm>
          <a:prstGeom prst="rect">
            <a:avLst/>
          </a:prstGeom>
        </p:spPr>
      </p:pic>
    </p:spTree>
    <p:extLst>
      <p:ext uri="{BB962C8B-B14F-4D97-AF65-F5344CB8AC3E}">
        <p14:creationId xmlns:p14="http://schemas.microsoft.com/office/powerpoint/2010/main" val="4985875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20252" y="264557"/>
            <a:ext cx="10364451" cy="1190756"/>
          </a:xfrm>
        </p:spPr>
        <p:txBody>
          <a:bodyPr>
            <a:normAutofit/>
          </a:bodyPr>
          <a:lstStyle/>
          <a:p>
            <a:r>
              <a:rPr lang="it-IT" dirty="0" smtClean="0">
                <a:solidFill>
                  <a:srgbClr val="002060"/>
                </a:solidFill>
              </a:rPr>
              <a:t>Completato il lavoro, lo riguardano, lo controllano e ….</a:t>
            </a:r>
            <a:endParaRPr lang="it-IT" dirty="0">
              <a:solidFill>
                <a:srgbClr val="002060"/>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527" y="1983346"/>
            <a:ext cx="4610100" cy="4638675"/>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6559" y="1983346"/>
            <a:ext cx="6324600" cy="4667250"/>
          </a:xfrm>
          <a:prstGeom prst="rect">
            <a:avLst/>
          </a:prstGeom>
        </p:spPr>
      </p:pic>
    </p:spTree>
    <p:extLst>
      <p:ext uri="{BB962C8B-B14F-4D97-AF65-F5344CB8AC3E}">
        <p14:creationId xmlns:p14="http://schemas.microsoft.com/office/powerpoint/2010/main" val="18687353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93173" y="265471"/>
            <a:ext cx="11017045" cy="1254236"/>
          </a:xfrm>
        </p:spPr>
        <p:txBody>
          <a:bodyPr>
            <a:normAutofit/>
          </a:bodyPr>
          <a:lstStyle/>
          <a:p>
            <a:r>
              <a:rPr lang="it-IT" sz="4000" dirty="0" smtClean="0">
                <a:solidFill>
                  <a:srgbClr val="002060"/>
                </a:solidFill>
              </a:rPr>
              <a:t>…sono proprio soddisfatti di </a:t>
            </a:r>
            <a:r>
              <a:rPr lang="it-IT" sz="4000" dirty="0" err="1" smtClean="0">
                <a:solidFill>
                  <a:srgbClr val="002060"/>
                </a:solidFill>
              </a:rPr>
              <a:t>cio’</a:t>
            </a:r>
            <a:r>
              <a:rPr lang="it-IT" sz="4000" dirty="0" smtClean="0">
                <a:solidFill>
                  <a:srgbClr val="002060"/>
                </a:solidFill>
              </a:rPr>
              <a:t> che hanno fatto!</a:t>
            </a:r>
            <a:endParaRPr lang="it-IT" sz="4000" dirty="0">
              <a:solidFill>
                <a:srgbClr val="002060"/>
              </a:solidFill>
            </a:endParaRP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611" y="1991032"/>
            <a:ext cx="11592232" cy="4866968"/>
          </a:xfrm>
          <a:prstGeom prst="rect">
            <a:avLst/>
          </a:prstGeom>
        </p:spPr>
      </p:pic>
    </p:spTree>
    <p:extLst>
      <p:ext uri="{BB962C8B-B14F-4D97-AF65-F5344CB8AC3E}">
        <p14:creationId xmlns:p14="http://schemas.microsoft.com/office/powerpoint/2010/main" val="6358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24833" y="848551"/>
            <a:ext cx="11017045" cy="3375719"/>
          </a:xfrm>
        </p:spPr>
        <p:txBody>
          <a:bodyPr>
            <a:noAutofit/>
          </a:bodyPr>
          <a:lstStyle/>
          <a:p>
            <a:r>
              <a:rPr lang="it-IT" sz="3200" dirty="0" smtClean="0">
                <a:solidFill>
                  <a:srgbClr val="002060"/>
                </a:solidFill>
                <a:latin typeface="Arial" panose="020B0604020202020204" pitchFamily="34" charset="0"/>
                <a:cs typeface="Arial" panose="020B0604020202020204" pitchFamily="34" charset="0"/>
              </a:rPr>
              <a:t>LE PRIME DUE ESPERIENZE DI LAPBOOK SONO </a:t>
            </a:r>
            <a:r>
              <a:rPr lang="it-IT" sz="1000" dirty="0" smtClean="0">
                <a:solidFill>
                  <a:srgbClr val="002060"/>
                </a:solidFill>
                <a:latin typeface="Arial" panose="020B0604020202020204" pitchFamily="34" charset="0"/>
                <a:cs typeface="Arial" panose="020B0604020202020204" pitchFamily="34" charset="0"/>
              </a:rPr>
              <a:t/>
            </a:r>
            <a:br>
              <a:rPr lang="it-IT" sz="1000" dirty="0" smtClean="0">
                <a:solidFill>
                  <a:srgbClr val="002060"/>
                </a:solidFill>
                <a:latin typeface="Arial" panose="020B0604020202020204" pitchFamily="34" charset="0"/>
                <a:cs typeface="Arial" panose="020B0604020202020204" pitchFamily="34" charset="0"/>
              </a:rPr>
            </a:br>
            <a:r>
              <a:rPr lang="it-IT" sz="1000" dirty="0">
                <a:solidFill>
                  <a:srgbClr val="002060"/>
                </a:solidFill>
                <a:latin typeface="Arial" panose="020B0604020202020204" pitchFamily="34" charset="0"/>
                <a:cs typeface="Arial" panose="020B0604020202020204" pitchFamily="34" charset="0"/>
              </a:rPr>
              <a:t/>
            </a:r>
            <a:br>
              <a:rPr lang="it-IT" sz="1000" dirty="0">
                <a:solidFill>
                  <a:srgbClr val="002060"/>
                </a:solidFill>
                <a:latin typeface="Arial" panose="020B0604020202020204" pitchFamily="34" charset="0"/>
                <a:cs typeface="Arial" panose="020B0604020202020204" pitchFamily="34" charset="0"/>
              </a:rPr>
            </a:br>
            <a:r>
              <a:rPr lang="it-IT" sz="3200" dirty="0" smtClean="0">
                <a:solidFill>
                  <a:srgbClr val="002060"/>
                </a:solidFill>
                <a:latin typeface="Arial" panose="020B0604020202020204" pitchFamily="34" charset="0"/>
                <a:cs typeface="Arial" panose="020B0604020202020204" pitchFamily="34" charset="0"/>
              </a:rPr>
              <a:t>PIACIUTE MOLTO AI BAMBINI E PERCIO’,  SONO STATE</a:t>
            </a:r>
            <a:r>
              <a:rPr lang="it-IT" sz="1000" dirty="0" smtClean="0">
                <a:solidFill>
                  <a:srgbClr val="002060"/>
                </a:solidFill>
                <a:latin typeface="Arial" panose="020B0604020202020204" pitchFamily="34" charset="0"/>
                <a:cs typeface="Arial" panose="020B0604020202020204" pitchFamily="34" charset="0"/>
              </a:rPr>
              <a:t/>
            </a:r>
            <a:br>
              <a:rPr lang="it-IT" sz="1000" dirty="0" smtClean="0">
                <a:solidFill>
                  <a:srgbClr val="002060"/>
                </a:solidFill>
                <a:latin typeface="Arial" panose="020B0604020202020204" pitchFamily="34" charset="0"/>
                <a:cs typeface="Arial" panose="020B0604020202020204" pitchFamily="34" charset="0"/>
              </a:rPr>
            </a:br>
            <a:r>
              <a:rPr lang="it-IT" sz="1000" dirty="0" smtClean="0">
                <a:solidFill>
                  <a:srgbClr val="002060"/>
                </a:solidFill>
                <a:latin typeface="Arial" panose="020B0604020202020204" pitchFamily="34" charset="0"/>
                <a:cs typeface="Arial" panose="020B0604020202020204" pitchFamily="34" charset="0"/>
              </a:rPr>
              <a:t/>
            </a:r>
            <a:br>
              <a:rPr lang="it-IT" sz="1000" dirty="0" smtClean="0">
                <a:solidFill>
                  <a:srgbClr val="002060"/>
                </a:solidFill>
                <a:latin typeface="Arial" panose="020B0604020202020204" pitchFamily="34" charset="0"/>
                <a:cs typeface="Arial" panose="020B0604020202020204" pitchFamily="34" charset="0"/>
              </a:rPr>
            </a:br>
            <a:r>
              <a:rPr lang="it-IT" sz="3200" dirty="0" smtClean="0">
                <a:solidFill>
                  <a:srgbClr val="002060"/>
                </a:solidFill>
                <a:latin typeface="Arial" panose="020B0604020202020204" pitchFamily="34" charset="0"/>
                <a:cs typeface="Arial" panose="020B0604020202020204" pitchFamily="34" charset="0"/>
              </a:rPr>
              <a:t> RIPROPOSTE  SIA NEL LABORATORIO LINGUISTICO-</a:t>
            </a:r>
            <a:br>
              <a:rPr lang="it-IT" sz="3200" dirty="0" smtClean="0">
                <a:solidFill>
                  <a:srgbClr val="002060"/>
                </a:solidFill>
                <a:latin typeface="Arial" panose="020B0604020202020204" pitchFamily="34" charset="0"/>
                <a:cs typeface="Arial" panose="020B0604020202020204" pitchFamily="34" charset="0"/>
              </a:rPr>
            </a:br>
            <a:r>
              <a:rPr lang="it-IT" sz="1000" dirty="0">
                <a:solidFill>
                  <a:srgbClr val="002060"/>
                </a:solidFill>
                <a:latin typeface="Arial" panose="020B0604020202020204" pitchFamily="34" charset="0"/>
                <a:cs typeface="Arial" panose="020B0604020202020204" pitchFamily="34" charset="0"/>
              </a:rPr>
              <a:t/>
            </a:r>
            <a:br>
              <a:rPr lang="it-IT" sz="1000" dirty="0">
                <a:solidFill>
                  <a:srgbClr val="002060"/>
                </a:solidFill>
                <a:latin typeface="Arial" panose="020B0604020202020204" pitchFamily="34" charset="0"/>
                <a:cs typeface="Arial" panose="020B0604020202020204" pitchFamily="34" charset="0"/>
              </a:rPr>
            </a:br>
            <a:r>
              <a:rPr lang="it-IT" sz="3200" dirty="0" smtClean="0">
                <a:solidFill>
                  <a:srgbClr val="002060"/>
                </a:solidFill>
                <a:latin typeface="Arial" panose="020B0604020202020204" pitchFamily="34" charset="0"/>
                <a:cs typeface="Arial" panose="020B0604020202020204" pitchFamily="34" charset="0"/>
              </a:rPr>
              <a:t>ESPRESSIVO CHE In</a:t>
            </a:r>
            <a:r>
              <a:rPr lang="it-IT" sz="3200" dirty="0">
                <a:solidFill>
                  <a:srgbClr val="002060"/>
                </a:solidFill>
                <a:latin typeface="Arial" panose="020B0604020202020204" pitchFamily="34" charset="0"/>
                <a:cs typeface="Arial" panose="020B0604020202020204" pitchFamily="34" charset="0"/>
              </a:rPr>
              <a:t> </a:t>
            </a:r>
            <a:r>
              <a:rPr lang="it-IT" sz="3200" dirty="0" smtClean="0">
                <a:solidFill>
                  <a:srgbClr val="002060"/>
                </a:solidFill>
                <a:latin typeface="Arial" panose="020B0604020202020204" pitchFamily="34" charset="0"/>
                <a:cs typeface="Arial" panose="020B0604020202020204" pitchFamily="34" charset="0"/>
              </a:rPr>
              <a:t>QUELLO LOGICO-MATEMATICO.</a:t>
            </a:r>
            <a:endParaRPr lang="it-IT" sz="32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3199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69350" y="322302"/>
            <a:ext cx="10364451" cy="2163320"/>
          </a:xfrm>
        </p:spPr>
        <p:txBody>
          <a:bodyPr>
            <a:normAutofit fontScale="90000"/>
          </a:bodyPr>
          <a:lstStyle/>
          <a:p>
            <a:r>
              <a:rPr lang="it-IT" sz="2800" dirty="0" smtClean="0">
                <a:solidFill>
                  <a:srgbClr val="002060"/>
                </a:solidFill>
                <a:latin typeface="Arial" panose="020B0604020202020204" pitchFamily="34" charset="0"/>
                <a:cs typeface="Arial" panose="020B0604020202020204" pitchFamily="34" charset="0"/>
              </a:rPr>
              <a:t>PER IL LAPBOOK «GIOCO E SCOPRO LETTERE E PAROLE»</a:t>
            </a:r>
            <a:br>
              <a:rPr lang="it-IT" sz="2800" dirty="0" smtClean="0">
                <a:solidFill>
                  <a:srgbClr val="002060"/>
                </a:solidFill>
                <a:latin typeface="Arial" panose="020B0604020202020204" pitchFamily="34" charset="0"/>
                <a:cs typeface="Arial" panose="020B0604020202020204" pitchFamily="34" charset="0"/>
              </a:rPr>
            </a:br>
            <a:r>
              <a:rPr lang="it-IT" sz="2800" dirty="0" smtClean="0">
                <a:solidFill>
                  <a:srgbClr val="002060"/>
                </a:solidFill>
                <a:latin typeface="Arial" panose="020B0604020202020204" pitchFamily="34" charset="0"/>
                <a:cs typeface="Arial" panose="020B0604020202020204" pitchFamily="34" charset="0"/>
              </a:rPr>
              <a:t>si sono realizzate </a:t>
            </a:r>
            <a:r>
              <a:rPr lang="it-IT" sz="2800" dirty="0" err="1" smtClean="0">
                <a:solidFill>
                  <a:srgbClr val="002060"/>
                </a:solidFill>
                <a:latin typeface="Arial" panose="020B0604020202020204" pitchFamily="34" charset="0"/>
                <a:cs typeface="Arial" panose="020B0604020202020204" pitchFamily="34" charset="0"/>
              </a:rPr>
              <a:t>attivita’</a:t>
            </a:r>
            <a:r>
              <a:rPr lang="it-IT" sz="2800" dirty="0" smtClean="0">
                <a:solidFill>
                  <a:srgbClr val="002060"/>
                </a:solidFill>
                <a:latin typeface="Arial" panose="020B0604020202020204" pitchFamily="34" charset="0"/>
                <a:cs typeface="Arial" panose="020B0604020202020204" pitchFamily="34" charset="0"/>
              </a:rPr>
              <a:t> di interpretazione e riconoscimento, che aiutano i bambini a scoprire e decodificare la scrittura convenzionale, </a:t>
            </a:r>
            <a:r>
              <a:rPr lang="it-IT" sz="2800" dirty="0" err="1" smtClean="0">
                <a:solidFill>
                  <a:srgbClr val="002060"/>
                </a:solidFill>
                <a:latin typeface="Arial" panose="020B0604020202020204" pitchFamily="34" charset="0"/>
                <a:cs typeface="Arial" panose="020B0604020202020204" pitchFamily="34" charset="0"/>
              </a:rPr>
              <a:t>attivita’</a:t>
            </a:r>
            <a:r>
              <a:rPr lang="it-IT" sz="2800" dirty="0" smtClean="0">
                <a:solidFill>
                  <a:srgbClr val="002060"/>
                </a:solidFill>
                <a:latin typeface="Arial" panose="020B0604020202020204" pitchFamily="34" charset="0"/>
                <a:cs typeface="Arial" panose="020B0604020202020204" pitchFamily="34" charset="0"/>
              </a:rPr>
              <a:t> di gioco e di pregrafismo che favoriscono la scoperta del codice scritto e la lettura delle immagini.</a:t>
            </a:r>
            <a:endParaRPr lang="it-IT" sz="2800" dirty="0">
              <a:solidFill>
                <a:srgbClr val="002060"/>
              </a:solidFill>
              <a:latin typeface="Arial" panose="020B0604020202020204" pitchFamily="34" charset="0"/>
              <a:cs typeface="Arial" panose="020B0604020202020204" pitchFamily="34" charset="0"/>
            </a:endParaRPr>
          </a:p>
        </p:txBody>
      </p:sp>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177046" y="2475764"/>
            <a:ext cx="3837906" cy="3857625"/>
          </a:xfrm>
          <a:prstGeom prst="rect">
            <a:avLst/>
          </a:prstGeom>
          <a:ln>
            <a:noFill/>
          </a:ln>
        </p:spPr>
      </p:pic>
    </p:spTree>
    <p:extLst>
      <p:ext uri="{BB962C8B-B14F-4D97-AF65-F5344CB8AC3E}">
        <p14:creationId xmlns:p14="http://schemas.microsoft.com/office/powerpoint/2010/main" val="33265096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3775" y="154879"/>
            <a:ext cx="10364451" cy="733764"/>
          </a:xfrm>
        </p:spPr>
        <p:txBody>
          <a:bodyPr>
            <a:normAutofit/>
          </a:bodyPr>
          <a:lstStyle/>
          <a:p>
            <a:r>
              <a:rPr lang="it-IT" sz="4000" dirty="0" smtClean="0">
                <a:solidFill>
                  <a:srgbClr val="002060"/>
                </a:solidFill>
                <a:latin typeface="Arial" panose="020B0604020202020204" pitchFamily="34" charset="0"/>
                <a:cs typeface="Arial" panose="020B0604020202020204" pitchFamily="34" charset="0"/>
              </a:rPr>
              <a:t>I BAMBINI A LAVORO</a:t>
            </a:r>
            <a:endParaRPr lang="it-IT" sz="4000" dirty="0">
              <a:solidFill>
                <a:srgbClr val="002060"/>
              </a:solidFill>
              <a:latin typeface="Arial" panose="020B0604020202020204" pitchFamily="34" charset="0"/>
              <a:cs typeface="Arial" panose="020B0604020202020204" pitchFamily="34" charset="0"/>
            </a:endParaRP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36997" y="1992807"/>
            <a:ext cx="5087153" cy="3857625"/>
          </a:xfrm>
          <a:prstGeom prst="rect">
            <a:avLst/>
          </a:prstGeom>
        </p:spPr>
      </p:pic>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4460" y="1378042"/>
            <a:ext cx="3857625" cy="4333875"/>
          </a:xfrm>
          <a:prstGeom prst="rect">
            <a:avLst/>
          </a:prstGeom>
        </p:spPr>
      </p:pic>
      <p:pic>
        <p:nvPicPr>
          <p:cNvPr id="4" name="Immagin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1153" y="1378042"/>
            <a:ext cx="3857625" cy="5448300"/>
          </a:xfrm>
          <a:prstGeom prst="rect">
            <a:avLst/>
          </a:prstGeom>
        </p:spPr>
      </p:pic>
    </p:spTree>
    <p:extLst>
      <p:ext uri="{BB962C8B-B14F-4D97-AF65-F5344CB8AC3E}">
        <p14:creationId xmlns:p14="http://schemas.microsoft.com/office/powerpoint/2010/main" val="4045772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3775" y="373487"/>
            <a:ext cx="10364451" cy="6310648"/>
          </a:xfrm>
        </p:spPr>
        <p:txBody>
          <a:bodyPr>
            <a:normAutofit/>
          </a:bodyPr>
          <a:lstStyle/>
          <a:p>
            <a:r>
              <a:rPr lang="it-IT" sz="3100" dirty="0" smtClean="0">
                <a:solidFill>
                  <a:srgbClr val="002060"/>
                </a:solidFill>
                <a:latin typeface="Arial" panose="020B0604020202020204" pitchFamily="34" charset="0"/>
                <a:cs typeface="Arial" panose="020B0604020202020204" pitchFamily="34" charset="0"/>
              </a:rPr>
              <a:t>PER STARE AL PASSO CON I TEMPI E CON LE CRESCENTI ESIGENZE  DEGLI ALUNNI, AGLI INSEGNANTI SI RICHIEDE DI ADATTARE CONTINUAMENTE IL PROPRIO MODO DI insegnare sperimentando «Nuovi modi di fare scuola».</a:t>
            </a:r>
            <a:br>
              <a:rPr lang="it-IT" sz="3100" dirty="0" smtClean="0">
                <a:solidFill>
                  <a:srgbClr val="002060"/>
                </a:solidFill>
                <a:latin typeface="Arial" panose="020B0604020202020204" pitchFamily="34" charset="0"/>
                <a:cs typeface="Arial" panose="020B0604020202020204" pitchFamily="34" charset="0"/>
              </a:rPr>
            </a:br>
            <a:r>
              <a:rPr lang="it-IT" sz="3100" dirty="0" smtClean="0">
                <a:solidFill>
                  <a:srgbClr val="002060"/>
                </a:solidFill>
                <a:latin typeface="Arial" panose="020B0604020202020204" pitchFamily="34" charset="0"/>
                <a:cs typeface="Arial" panose="020B0604020202020204" pitchFamily="34" charset="0"/>
              </a:rPr>
              <a:t/>
            </a:r>
            <a:br>
              <a:rPr lang="it-IT" sz="3100" dirty="0" smtClean="0">
                <a:solidFill>
                  <a:srgbClr val="002060"/>
                </a:solidFill>
                <a:latin typeface="Arial" panose="020B0604020202020204" pitchFamily="34" charset="0"/>
                <a:cs typeface="Arial" panose="020B0604020202020204" pitchFamily="34" charset="0"/>
              </a:rPr>
            </a:br>
            <a:r>
              <a:rPr lang="it-IT" sz="3100" dirty="0" smtClean="0">
                <a:solidFill>
                  <a:srgbClr val="002060"/>
                </a:solidFill>
                <a:latin typeface="Arial" panose="020B0604020202020204" pitchFamily="34" charset="0"/>
                <a:cs typeface="Arial" panose="020B0604020202020204" pitchFamily="34" charset="0"/>
              </a:rPr>
              <a:t>PER QUESTO  C’E’ LA NECESSITA’ DI APPLICARE STRATEGIE EDUCATIVO-DIDATTICHE VALIDE ED EFFICACI NEL PROMUOVERE  NON SOLO L’APPRENDIMENTO DEGLI ALUNNI , MA  ANCHE IL LORO BENESSERE EMOTIVO-MOTIVAZIONALE NELLO STARE INSIEME A SCUOLA</a:t>
            </a:r>
            <a:r>
              <a:rPr lang="it-IT" sz="3100" dirty="0" smtClean="0">
                <a:solidFill>
                  <a:srgbClr val="002060"/>
                </a:solidFill>
                <a:latin typeface="Comic Sans MS" panose="030F0702030302020204" pitchFamily="66" charset="0"/>
              </a:rPr>
              <a:t>.</a:t>
            </a:r>
            <a:endParaRPr lang="it-IT" sz="3100" dirty="0">
              <a:solidFill>
                <a:srgbClr val="002060"/>
              </a:solidFill>
              <a:latin typeface="Comic Sans MS" panose="030F0702030302020204" pitchFamily="66" charset="0"/>
            </a:endParaRPr>
          </a:p>
        </p:txBody>
      </p:sp>
    </p:spTree>
    <p:extLst>
      <p:ext uri="{BB962C8B-B14F-4D97-AF65-F5344CB8AC3E}">
        <p14:creationId xmlns:p14="http://schemas.microsoft.com/office/powerpoint/2010/main" val="233645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20144" y="579569"/>
            <a:ext cx="10238704" cy="682561"/>
          </a:xfrm>
        </p:spPr>
        <p:txBody>
          <a:bodyPr>
            <a:noAutofit/>
          </a:bodyPr>
          <a:lstStyle/>
          <a:p>
            <a:r>
              <a:rPr lang="it-IT" dirty="0" smtClean="0">
                <a:solidFill>
                  <a:srgbClr val="002060"/>
                </a:solidFill>
                <a:latin typeface="Arial" panose="020B0604020202020204" pitchFamily="34" charset="0"/>
                <a:cs typeface="Arial" panose="020B0604020202020204" pitchFamily="34" charset="0"/>
              </a:rPr>
              <a:t>IL  LAPBOOK COMPLETATO</a:t>
            </a:r>
            <a:endParaRPr lang="it-IT" dirty="0">
              <a:solidFill>
                <a:srgbClr val="002060"/>
              </a:solidFill>
              <a:latin typeface="Arial" panose="020B0604020202020204" pitchFamily="34" charset="0"/>
              <a:cs typeface="Arial" panose="020B0604020202020204" pitchFamily="34" charset="0"/>
            </a:endParaRPr>
          </a:p>
        </p:txBody>
      </p:sp>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9989" y="1532584"/>
            <a:ext cx="7459014" cy="5132231"/>
          </a:xfrm>
          <a:prstGeom prst="rect">
            <a:avLst/>
          </a:prstGeom>
        </p:spPr>
      </p:pic>
    </p:spTree>
    <p:extLst>
      <p:ext uri="{BB962C8B-B14F-4D97-AF65-F5344CB8AC3E}">
        <p14:creationId xmlns:p14="http://schemas.microsoft.com/office/powerpoint/2010/main" val="1537519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65290" y="154878"/>
            <a:ext cx="10364451" cy="2408018"/>
          </a:xfrm>
        </p:spPr>
        <p:txBody>
          <a:bodyPr>
            <a:normAutofit/>
          </a:bodyPr>
          <a:lstStyle/>
          <a:p>
            <a:r>
              <a:rPr lang="it-IT" sz="2800" dirty="0" smtClean="0">
                <a:solidFill>
                  <a:srgbClr val="002060"/>
                </a:solidFill>
                <a:latin typeface="Arial" panose="020B0604020202020204" pitchFamily="34" charset="0"/>
                <a:cs typeface="Arial" panose="020B0604020202020204" pitchFamily="34" charset="0"/>
              </a:rPr>
              <a:t>L’IDEA GUIDA DEL LAPBOOK « gioco e scopro i numeri» E’ STATA QUELLA DI FAVORIRE NEI BAMBINI UN APPRENDIMENTO SIGNIFICATIVO CHE SI FONDI SUL PENSIERO LOGICO-MATEMATICO, ATTRAVERSO UN PERCORSO OPERATIVO CHE SI E’ ARTICOLATO SU DUE PISTE DIDATTICHE: I NUMERI E LE QUANTITA’.</a:t>
            </a:r>
            <a:endParaRPr lang="it-IT" sz="2800" dirty="0">
              <a:solidFill>
                <a:srgbClr val="002060"/>
              </a:solidFill>
              <a:latin typeface="Arial" panose="020B0604020202020204" pitchFamily="34" charset="0"/>
              <a:cs typeface="Arial" panose="020B0604020202020204" pitchFamily="34" charset="0"/>
            </a:endParaRP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4937651">
            <a:off x="3818812" y="2857955"/>
            <a:ext cx="3791449" cy="3657515"/>
          </a:xfrm>
          <a:prstGeom prst="rect">
            <a:avLst/>
          </a:prstGeom>
        </p:spPr>
      </p:pic>
    </p:spTree>
    <p:extLst>
      <p:ext uri="{BB962C8B-B14F-4D97-AF65-F5344CB8AC3E}">
        <p14:creationId xmlns:p14="http://schemas.microsoft.com/office/powerpoint/2010/main" val="345737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65290" y="-1"/>
            <a:ext cx="10364451" cy="1545465"/>
          </a:xfrm>
        </p:spPr>
        <p:txBody>
          <a:bodyPr>
            <a:normAutofit/>
          </a:bodyPr>
          <a:lstStyle/>
          <a:p>
            <a:r>
              <a:rPr lang="it-IT" dirty="0" smtClean="0">
                <a:solidFill>
                  <a:srgbClr val="002060"/>
                </a:solidFill>
              </a:rPr>
              <a:t>I BAMBINI COLORANO, RICERCANO, RITAGLIANO, INCOLLANO.</a:t>
            </a:r>
            <a:endParaRPr lang="it-IT" dirty="0">
              <a:solidFill>
                <a:srgbClr val="002060"/>
              </a:solidFill>
            </a:endParaRP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77969" y="2150571"/>
            <a:ext cx="4346617" cy="3857625"/>
          </a:xfrm>
          <a:prstGeom prst="rect">
            <a:avLst/>
          </a:prstGeo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4945487" y="1815921"/>
            <a:ext cx="6384254" cy="4629952"/>
          </a:xfrm>
          <a:prstGeom prst="rect">
            <a:avLst/>
          </a:prstGeom>
        </p:spPr>
      </p:pic>
    </p:spTree>
    <p:extLst>
      <p:ext uri="{BB962C8B-B14F-4D97-AF65-F5344CB8AC3E}">
        <p14:creationId xmlns:p14="http://schemas.microsoft.com/office/powerpoint/2010/main" val="142625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65290" y="232151"/>
            <a:ext cx="10741606" cy="811038"/>
          </a:xfrm>
        </p:spPr>
        <p:txBody>
          <a:bodyPr>
            <a:noAutofit/>
          </a:bodyPr>
          <a:lstStyle/>
          <a:p>
            <a:r>
              <a:rPr lang="it-IT" sz="4400" dirty="0" smtClean="0">
                <a:solidFill>
                  <a:srgbClr val="002060"/>
                </a:solidFill>
                <a:latin typeface="Arial" panose="020B0604020202020204" pitchFamily="34" charset="0"/>
                <a:cs typeface="Arial" panose="020B0604020202020204" pitchFamily="34" charset="0"/>
              </a:rPr>
              <a:t> QUESTO E’ IL LAPBOOK COMPLETATO </a:t>
            </a:r>
            <a:endParaRPr lang="it-IT" sz="4400" dirty="0">
              <a:solidFill>
                <a:srgbClr val="002060"/>
              </a:solidFill>
              <a:latin typeface="Arial" panose="020B0604020202020204" pitchFamily="34" charset="0"/>
              <a:cs typeface="Arial" panose="020B0604020202020204" pitchFamily="34" charset="0"/>
            </a:endParaRP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064" y="1300766"/>
            <a:ext cx="10844011" cy="5035640"/>
          </a:xfrm>
          <a:prstGeom prst="rect">
            <a:avLst/>
          </a:prstGeom>
        </p:spPr>
      </p:pic>
    </p:spTree>
    <p:extLst>
      <p:ext uri="{BB962C8B-B14F-4D97-AF65-F5344CB8AC3E}">
        <p14:creationId xmlns:p14="http://schemas.microsoft.com/office/powerpoint/2010/main" val="1921523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63640" y="154566"/>
            <a:ext cx="10586434" cy="746956"/>
          </a:xfrm>
        </p:spPr>
        <p:txBody>
          <a:bodyPr>
            <a:normAutofit fontScale="90000"/>
          </a:bodyPr>
          <a:lstStyle/>
          <a:p>
            <a:r>
              <a:rPr lang="it-IT" dirty="0" smtClean="0">
                <a:solidFill>
                  <a:srgbClr val="002060"/>
                </a:solidFill>
                <a:latin typeface="Arial" panose="020B0604020202020204" pitchFamily="34" charset="0"/>
                <a:cs typeface="Arial" panose="020B0604020202020204" pitchFamily="34" charset="0"/>
              </a:rPr>
              <a:t>PARTICOLARI DELLA PARTE INTERNA</a:t>
            </a:r>
            <a:endParaRPr lang="it-IT" dirty="0">
              <a:solidFill>
                <a:srgbClr val="002060"/>
              </a:solidFill>
              <a:latin typeface="Arial" panose="020B0604020202020204" pitchFamily="34" charset="0"/>
              <a:cs typeface="Arial" panose="020B0604020202020204" pitchFamily="34" charset="0"/>
            </a:endParaRP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546" y="1300765"/>
            <a:ext cx="11728361" cy="5074277"/>
          </a:xfrm>
          <a:prstGeom prst="rect">
            <a:avLst/>
          </a:prstGeom>
        </p:spPr>
      </p:pic>
    </p:spTree>
    <p:extLst>
      <p:ext uri="{BB962C8B-B14F-4D97-AF65-F5344CB8AC3E}">
        <p14:creationId xmlns:p14="http://schemas.microsoft.com/office/powerpoint/2010/main" val="141644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96213" y="888642"/>
            <a:ext cx="11694017" cy="4031088"/>
          </a:xfrm>
        </p:spPr>
        <p:txBody>
          <a:bodyPr>
            <a:noAutofit/>
          </a:bodyPr>
          <a:lstStyle/>
          <a:p>
            <a:r>
              <a:rPr lang="it-IT" sz="800" dirty="0" smtClean="0">
                <a:solidFill>
                  <a:srgbClr val="002060"/>
                </a:solidFill>
                <a:latin typeface="Arial" panose="020B0604020202020204" pitchFamily="34" charset="0"/>
                <a:cs typeface="Arial" panose="020B0604020202020204" pitchFamily="34" charset="0"/>
              </a:rPr>
              <a:t/>
            </a:r>
            <a:br>
              <a:rPr lang="it-IT" sz="800" dirty="0" smtClean="0">
                <a:solidFill>
                  <a:srgbClr val="002060"/>
                </a:solidFill>
                <a:latin typeface="Arial" panose="020B0604020202020204" pitchFamily="34" charset="0"/>
                <a:cs typeface="Arial" panose="020B0604020202020204" pitchFamily="34" charset="0"/>
              </a:rPr>
            </a:br>
            <a:r>
              <a:rPr lang="it-IT" sz="800" dirty="0">
                <a:solidFill>
                  <a:srgbClr val="002060"/>
                </a:solidFill>
                <a:latin typeface="Arial" panose="020B0604020202020204" pitchFamily="34" charset="0"/>
                <a:cs typeface="Arial" panose="020B0604020202020204" pitchFamily="34" charset="0"/>
              </a:rPr>
              <a:t/>
            </a:r>
            <a:br>
              <a:rPr lang="it-IT" sz="800" dirty="0">
                <a:solidFill>
                  <a:srgbClr val="002060"/>
                </a:solidFill>
                <a:latin typeface="Arial" panose="020B0604020202020204" pitchFamily="34" charset="0"/>
                <a:cs typeface="Arial" panose="020B0604020202020204" pitchFamily="34" charset="0"/>
              </a:rPr>
            </a:br>
            <a:r>
              <a:rPr lang="it-IT" sz="800" dirty="0" smtClean="0">
                <a:solidFill>
                  <a:srgbClr val="002060"/>
                </a:solidFill>
                <a:latin typeface="Arial" panose="020B0604020202020204" pitchFamily="34" charset="0"/>
                <a:cs typeface="Arial" panose="020B0604020202020204" pitchFamily="34" charset="0"/>
              </a:rPr>
              <a:t/>
            </a:r>
            <a:br>
              <a:rPr lang="it-IT" sz="800" dirty="0" smtClean="0">
                <a:solidFill>
                  <a:srgbClr val="002060"/>
                </a:solidFill>
                <a:latin typeface="Arial" panose="020B0604020202020204" pitchFamily="34" charset="0"/>
                <a:cs typeface="Arial" panose="020B0604020202020204" pitchFamily="34" charset="0"/>
              </a:rPr>
            </a:br>
            <a:r>
              <a:rPr lang="it-IT" sz="1000" dirty="0">
                <a:solidFill>
                  <a:srgbClr val="002060"/>
                </a:solidFill>
                <a:latin typeface="Arial" panose="020B0604020202020204" pitchFamily="34" charset="0"/>
                <a:cs typeface="Arial" panose="020B0604020202020204" pitchFamily="34" charset="0"/>
              </a:rPr>
              <a:t/>
            </a:r>
            <a:br>
              <a:rPr lang="it-IT" sz="1000" dirty="0">
                <a:solidFill>
                  <a:srgbClr val="002060"/>
                </a:solidFill>
                <a:latin typeface="Arial" panose="020B0604020202020204" pitchFamily="34" charset="0"/>
                <a:cs typeface="Arial" panose="020B0604020202020204" pitchFamily="34" charset="0"/>
              </a:rPr>
            </a:br>
            <a:r>
              <a:rPr lang="it-IT" sz="1000" dirty="0" smtClean="0">
                <a:solidFill>
                  <a:srgbClr val="002060"/>
                </a:solidFill>
                <a:latin typeface="Arial" panose="020B0604020202020204" pitchFamily="34" charset="0"/>
                <a:cs typeface="Arial" panose="020B0604020202020204" pitchFamily="34" charset="0"/>
              </a:rPr>
              <a:t/>
            </a:r>
            <a:br>
              <a:rPr lang="it-IT" sz="1000" dirty="0" smtClean="0">
                <a:solidFill>
                  <a:srgbClr val="002060"/>
                </a:solidFill>
                <a:latin typeface="Arial" panose="020B0604020202020204" pitchFamily="34" charset="0"/>
                <a:cs typeface="Arial" panose="020B0604020202020204" pitchFamily="34" charset="0"/>
              </a:rPr>
            </a:br>
            <a:r>
              <a:rPr lang="it-IT" sz="1000" dirty="0">
                <a:solidFill>
                  <a:srgbClr val="002060"/>
                </a:solidFill>
                <a:latin typeface="Arial" panose="020B0604020202020204" pitchFamily="34" charset="0"/>
                <a:cs typeface="Arial" panose="020B0604020202020204" pitchFamily="34" charset="0"/>
              </a:rPr>
              <a:t/>
            </a:r>
            <a:br>
              <a:rPr lang="it-IT" sz="1000" dirty="0">
                <a:solidFill>
                  <a:srgbClr val="002060"/>
                </a:solidFill>
                <a:latin typeface="Arial" panose="020B0604020202020204" pitchFamily="34" charset="0"/>
                <a:cs typeface="Arial" panose="020B0604020202020204" pitchFamily="34" charset="0"/>
              </a:rPr>
            </a:br>
            <a:r>
              <a:rPr lang="it-IT" sz="1000" dirty="0" smtClean="0">
                <a:solidFill>
                  <a:srgbClr val="002060"/>
                </a:solidFill>
                <a:latin typeface="Arial" panose="020B0604020202020204" pitchFamily="34" charset="0"/>
                <a:cs typeface="Arial" panose="020B0604020202020204" pitchFamily="34" charset="0"/>
              </a:rPr>
              <a:t/>
            </a:r>
            <a:br>
              <a:rPr lang="it-IT" sz="1000" dirty="0" smtClean="0">
                <a:solidFill>
                  <a:srgbClr val="002060"/>
                </a:solidFill>
                <a:latin typeface="Arial" panose="020B0604020202020204" pitchFamily="34" charset="0"/>
                <a:cs typeface="Arial" panose="020B0604020202020204" pitchFamily="34" charset="0"/>
              </a:rPr>
            </a:br>
            <a:r>
              <a:rPr lang="it-IT" sz="4000" dirty="0" smtClean="0">
                <a:solidFill>
                  <a:srgbClr val="002060"/>
                </a:solidFill>
                <a:latin typeface="Arial" panose="020B0604020202020204" pitchFamily="34" charset="0"/>
                <a:cs typeface="Arial" panose="020B0604020202020204" pitchFamily="34" charset="0"/>
              </a:rPr>
              <a:t>IL LAVORO E’ STATO FATICOSO PERCHE’ I</a:t>
            </a:r>
            <a:br>
              <a:rPr lang="it-IT" sz="4000" dirty="0" smtClean="0">
                <a:solidFill>
                  <a:srgbClr val="002060"/>
                </a:solidFill>
                <a:latin typeface="Arial" panose="020B0604020202020204" pitchFamily="34" charset="0"/>
                <a:cs typeface="Arial" panose="020B0604020202020204" pitchFamily="34" charset="0"/>
              </a:rPr>
            </a:br>
            <a:r>
              <a:rPr lang="it-IT" sz="1000" dirty="0" smtClean="0">
                <a:solidFill>
                  <a:srgbClr val="002060"/>
                </a:solidFill>
                <a:latin typeface="Arial" panose="020B0604020202020204" pitchFamily="34" charset="0"/>
                <a:cs typeface="Arial" panose="020B0604020202020204" pitchFamily="34" charset="0"/>
              </a:rPr>
              <a:t/>
            </a:r>
            <a:br>
              <a:rPr lang="it-IT" sz="1000" dirty="0" smtClean="0">
                <a:solidFill>
                  <a:srgbClr val="002060"/>
                </a:solidFill>
                <a:latin typeface="Arial" panose="020B0604020202020204" pitchFamily="34" charset="0"/>
                <a:cs typeface="Arial" panose="020B0604020202020204" pitchFamily="34" charset="0"/>
              </a:rPr>
            </a:br>
            <a:r>
              <a:rPr lang="it-IT" sz="4000" dirty="0" smtClean="0">
                <a:solidFill>
                  <a:srgbClr val="002060"/>
                </a:solidFill>
                <a:latin typeface="Arial" panose="020B0604020202020204" pitchFamily="34" charset="0"/>
                <a:cs typeface="Arial" panose="020B0604020202020204" pitchFamily="34" charset="0"/>
              </a:rPr>
              <a:t>BAMBINI ERANO TANTI, MA CHE </a:t>
            </a:r>
            <a:br>
              <a:rPr lang="it-IT" sz="4000" dirty="0" smtClean="0">
                <a:solidFill>
                  <a:srgbClr val="002060"/>
                </a:solidFill>
                <a:latin typeface="Arial" panose="020B0604020202020204" pitchFamily="34" charset="0"/>
                <a:cs typeface="Arial" panose="020B0604020202020204" pitchFamily="34" charset="0"/>
              </a:rPr>
            </a:br>
            <a:r>
              <a:rPr lang="it-IT" sz="1000" dirty="0" smtClean="0">
                <a:solidFill>
                  <a:srgbClr val="002060"/>
                </a:solidFill>
                <a:latin typeface="Arial" panose="020B0604020202020204" pitchFamily="34" charset="0"/>
                <a:cs typeface="Arial" panose="020B0604020202020204" pitchFamily="34" charset="0"/>
              </a:rPr>
              <a:t/>
            </a:r>
            <a:br>
              <a:rPr lang="it-IT" sz="1000" dirty="0" smtClean="0">
                <a:solidFill>
                  <a:srgbClr val="002060"/>
                </a:solidFill>
                <a:latin typeface="Arial" panose="020B0604020202020204" pitchFamily="34" charset="0"/>
                <a:cs typeface="Arial" panose="020B0604020202020204" pitchFamily="34" charset="0"/>
              </a:rPr>
            </a:br>
            <a:r>
              <a:rPr lang="it-IT" sz="4000" dirty="0" smtClean="0">
                <a:solidFill>
                  <a:srgbClr val="002060"/>
                </a:solidFill>
                <a:latin typeface="Arial" panose="020B0604020202020204" pitchFamily="34" charset="0"/>
                <a:cs typeface="Arial" panose="020B0604020202020204" pitchFamily="34" charset="0"/>
              </a:rPr>
              <a:t>SODDISFAZIONE QUANDO LA MATTINA </a:t>
            </a:r>
            <a:br>
              <a:rPr lang="it-IT" sz="4000" dirty="0" smtClean="0">
                <a:solidFill>
                  <a:srgbClr val="002060"/>
                </a:solidFill>
                <a:latin typeface="Arial" panose="020B0604020202020204" pitchFamily="34" charset="0"/>
                <a:cs typeface="Arial" panose="020B0604020202020204" pitchFamily="34" charset="0"/>
              </a:rPr>
            </a:br>
            <a:r>
              <a:rPr lang="it-IT" sz="1000" dirty="0" smtClean="0">
                <a:solidFill>
                  <a:srgbClr val="002060"/>
                </a:solidFill>
                <a:latin typeface="Arial" panose="020B0604020202020204" pitchFamily="34" charset="0"/>
                <a:cs typeface="Arial" panose="020B0604020202020204" pitchFamily="34" charset="0"/>
              </a:rPr>
              <a:t/>
            </a:r>
            <a:br>
              <a:rPr lang="it-IT" sz="1000" dirty="0" smtClean="0">
                <a:solidFill>
                  <a:srgbClr val="002060"/>
                </a:solidFill>
                <a:latin typeface="Arial" panose="020B0604020202020204" pitchFamily="34" charset="0"/>
                <a:cs typeface="Arial" panose="020B0604020202020204" pitchFamily="34" charset="0"/>
              </a:rPr>
            </a:br>
            <a:r>
              <a:rPr lang="it-IT" sz="4000" dirty="0" smtClean="0">
                <a:solidFill>
                  <a:srgbClr val="002060"/>
                </a:solidFill>
                <a:latin typeface="Arial" panose="020B0604020202020204" pitchFamily="34" charset="0"/>
                <a:cs typeface="Arial" panose="020B0604020202020204" pitchFamily="34" charset="0"/>
              </a:rPr>
              <a:t>CHIEDEVANO:</a:t>
            </a:r>
            <a:br>
              <a:rPr lang="it-IT" sz="4000" dirty="0" smtClean="0">
                <a:solidFill>
                  <a:srgbClr val="002060"/>
                </a:solidFill>
                <a:latin typeface="Arial" panose="020B0604020202020204" pitchFamily="34" charset="0"/>
                <a:cs typeface="Arial" panose="020B0604020202020204" pitchFamily="34" charset="0"/>
              </a:rPr>
            </a:br>
            <a:r>
              <a:rPr lang="it-IT" sz="4000" dirty="0" smtClean="0">
                <a:solidFill>
                  <a:srgbClr val="002060"/>
                </a:solidFill>
                <a:latin typeface="Arial" panose="020B0604020202020204" pitchFamily="34" charset="0"/>
                <a:cs typeface="Arial" panose="020B0604020202020204" pitchFamily="34" charset="0"/>
              </a:rPr>
              <a:t> </a:t>
            </a:r>
            <a:r>
              <a:rPr lang="it-IT" sz="1000" dirty="0" smtClean="0">
                <a:solidFill>
                  <a:srgbClr val="002060"/>
                </a:solidFill>
                <a:latin typeface="Arial" panose="020B0604020202020204" pitchFamily="34" charset="0"/>
                <a:cs typeface="Arial" panose="020B0604020202020204" pitchFamily="34" charset="0"/>
              </a:rPr>
              <a:t/>
            </a:r>
            <a:br>
              <a:rPr lang="it-IT" sz="1000" dirty="0" smtClean="0">
                <a:solidFill>
                  <a:srgbClr val="002060"/>
                </a:solidFill>
                <a:latin typeface="Arial" panose="020B0604020202020204" pitchFamily="34" charset="0"/>
                <a:cs typeface="Arial" panose="020B0604020202020204" pitchFamily="34" charset="0"/>
              </a:rPr>
            </a:br>
            <a:r>
              <a:rPr lang="it-IT" sz="4000" dirty="0" smtClean="0">
                <a:solidFill>
                  <a:srgbClr val="002060"/>
                </a:solidFill>
                <a:latin typeface="Arial" panose="020B0604020202020204" pitchFamily="34" charset="0"/>
                <a:cs typeface="Arial" panose="020B0604020202020204" pitchFamily="34" charset="0"/>
              </a:rPr>
              <a:t>«MAESTRA, OGGI FACCIAMO IL LAPBOOK</a:t>
            </a:r>
            <a:r>
              <a:rPr lang="it-IT" sz="4000" dirty="0">
                <a:solidFill>
                  <a:srgbClr val="002060"/>
                </a:solidFill>
                <a:latin typeface="Arial" panose="020B0604020202020204" pitchFamily="34" charset="0"/>
                <a:cs typeface="Arial" panose="020B0604020202020204" pitchFamily="34" charset="0"/>
              </a:rPr>
              <a:t>?</a:t>
            </a:r>
            <a:r>
              <a:rPr lang="it-IT" sz="4000" dirty="0" smtClean="0">
                <a:solidFill>
                  <a:srgbClr val="002060"/>
                </a:solidFill>
                <a:latin typeface="Arial" panose="020B0604020202020204" pitchFamily="34" charset="0"/>
                <a:cs typeface="Arial" panose="020B0604020202020204" pitchFamily="34" charset="0"/>
              </a:rPr>
              <a:t>»</a:t>
            </a:r>
            <a:endParaRPr lang="it-IT" sz="4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9774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2581" y="218940"/>
            <a:ext cx="9797044" cy="5718219"/>
          </a:xfrm>
        </p:spPr>
        <p:txBody>
          <a:bodyPr>
            <a:normAutofit fontScale="90000"/>
          </a:bodyPr>
          <a:lstStyle/>
          <a:p>
            <a:r>
              <a:rPr lang="it-IT" sz="3600" dirty="0" smtClean="0">
                <a:latin typeface="Comic Sans MS" panose="030F0702030302020204" pitchFamily="66" charset="0"/>
              </a:rPr>
              <a:t/>
            </a:r>
            <a:br>
              <a:rPr lang="it-IT" sz="3600" dirty="0" smtClean="0">
                <a:latin typeface="Comic Sans MS" panose="030F0702030302020204" pitchFamily="66" charset="0"/>
              </a:rPr>
            </a:br>
            <a:r>
              <a:rPr lang="it-IT" sz="3600" dirty="0">
                <a:latin typeface="Comic Sans MS" panose="030F0702030302020204" pitchFamily="66" charset="0"/>
              </a:rPr>
              <a:t/>
            </a:r>
            <a:br>
              <a:rPr lang="it-IT" sz="3600" dirty="0">
                <a:latin typeface="Comic Sans MS" panose="030F0702030302020204" pitchFamily="66" charset="0"/>
              </a:rPr>
            </a:br>
            <a:r>
              <a:rPr lang="it-IT" sz="3600" dirty="0" smtClean="0">
                <a:latin typeface="Comic Sans MS" panose="030F0702030302020204" pitchFamily="66" charset="0"/>
              </a:rPr>
              <a:t/>
            </a:r>
            <a:br>
              <a:rPr lang="it-IT" sz="3600" dirty="0" smtClean="0">
                <a:latin typeface="Comic Sans MS" panose="030F0702030302020204" pitchFamily="66" charset="0"/>
              </a:rPr>
            </a:br>
            <a:r>
              <a:rPr lang="it-IT" sz="4400" dirty="0" smtClean="0">
                <a:solidFill>
                  <a:srgbClr val="C00000"/>
                </a:solidFill>
                <a:latin typeface="Arial" panose="020B0604020202020204" pitchFamily="34" charset="0"/>
                <a:cs typeface="Arial" panose="020B0604020202020204" pitchFamily="34" charset="0"/>
              </a:rPr>
              <a:t>PERCHE’ IL LAPBOOK A SCUOLA</a:t>
            </a:r>
            <a:r>
              <a:rPr lang="it-IT" sz="4400" dirty="0">
                <a:solidFill>
                  <a:srgbClr val="002060"/>
                </a:solidFill>
                <a:latin typeface="Arial" panose="020B0604020202020204" pitchFamily="34" charset="0"/>
                <a:cs typeface="Arial" panose="020B0604020202020204" pitchFamily="34" charset="0"/>
              </a:rPr>
              <a:t/>
            </a:r>
            <a:br>
              <a:rPr lang="it-IT" sz="4400" dirty="0">
                <a:solidFill>
                  <a:srgbClr val="002060"/>
                </a:solidFill>
                <a:latin typeface="Arial" panose="020B0604020202020204" pitchFamily="34" charset="0"/>
                <a:cs typeface="Arial" panose="020B0604020202020204" pitchFamily="34" charset="0"/>
              </a:rPr>
            </a:br>
            <a:r>
              <a:rPr lang="it-IT" sz="3600" dirty="0" smtClean="0">
                <a:solidFill>
                  <a:srgbClr val="002060"/>
                </a:solidFill>
                <a:latin typeface="Arial" panose="020B0604020202020204" pitchFamily="34" charset="0"/>
                <a:cs typeface="Arial" panose="020B0604020202020204" pitchFamily="34" charset="0"/>
              </a:rPr>
              <a:t/>
            </a:r>
            <a:br>
              <a:rPr lang="it-IT" sz="3600" dirty="0" smtClean="0">
                <a:solidFill>
                  <a:srgbClr val="002060"/>
                </a:solidFill>
                <a:latin typeface="Arial" panose="020B0604020202020204" pitchFamily="34" charset="0"/>
                <a:cs typeface="Arial" panose="020B0604020202020204" pitchFamily="34" charset="0"/>
              </a:rPr>
            </a:br>
            <a:r>
              <a:rPr lang="it-IT" sz="3600" dirty="0" smtClean="0">
                <a:solidFill>
                  <a:srgbClr val="002060"/>
                </a:solidFill>
                <a:latin typeface="Arial" panose="020B0604020202020204" pitchFamily="34" charset="0"/>
                <a:cs typeface="Arial" panose="020B0604020202020204" pitchFamily="34" charset="0"/>
              </a:rPr>
              <a:t>LA SCELTA DI SPERIMENTARE UN LAPBOOK </a:t>
            </a:r>
            <a:r>
              <a:rPr lang="it-IT" sz="800" dirty="0" smtClean="0">
                <a:solidFill>
                  <a:srgbClr val="002060"/>
                </a:solidFill>
                <a:latin typeface="Arial" panose="020B0604020202020204" pitchFamily="34" charset="0"/>
                <a:cs typeface="Arial" panose="020B0604020202020204" pitchFamily="34" charset="0"/>
              </a:rPr>
              <a:t/>
            </a:r>
            <a:br>
              <a:rPr lang="it-IT" sz="800" dirty="0" smtClean="0">
                <a:solidFill>
                  <a:srgbClr val="002060"/>
                </a:solidFill>
                <a:latin typeface="Arial" panose="020B0604020202020204" pitchFamily="34" charset="0"/>
                <a:cs typeface="Arial" panose="020B0604020202020204" pitchFamily="34" charset="0"/>
              </a:rPr>
            </a:br>
            <a:r>
              <a:rPr lang="it-IT" sz="800" dirty="0">
                <a:solidFill>
                  <a:srgbClr val="002060"/>
                </a:solidFill>
                <a:latin typeface="Arial" panose="020B0604020202020204" pitchFamily="34" charset="0"/>
                <a:cs typeface="Arial" panose="020B0604020202020204" pitchFamily="34" charset="0"/>
              </a:rPr>
              <a:t/>
            </a:r>
            <a:br>
              <a:rPr lang="it-IT" sz="800" dirty="0">
                <a:solidFill>
                  <a:srgbClr val="002060"/>
                </a:solidFill>
                <a:latin typeface="Arial" panose="020B0604020202020204" pitchFamily="34" charset="0"/>
                <a:cs typeface="Arial" panose="020B0604020202020204" pitchFamily="34" charset="0"/>
              </a:rPr>
            </a:br>
            <a:r>
              <a:rPr lang="it-IT" sz="3600" dirty="0" smtClean="0">
                <a:solidFill>
                  <a:srgbClr val="002060"/>
                </a:solidFill>
                <a:latin typeface="Arial" panose="020B0604020202020204" pitchFamily="34" charset="0"/>
                <a:cs typeface="Arial" panose="020B0604020202020204" pitchFamily="34" charset="0"/>
              </a:rPr>
              <a:t>COME PRODOTTO CONCLUSIVO DI PERCORSI</a:t>
            </a:r>
            <a:r>
              <a:rPr lang="it-IT" sz="800" dirty="0" smtClean="0">
                <a:solidFill>
                  <a:srgbClr val="002060"/>
                </a:solidFill>
                <a:latin typeface="Arial" panose="020B0604020202020204" pitchFamily="34" charset="0"/>
                <a:cs typeface="Arial" panose="020B0604020202020204" pitchFamily="34" charset="0"/>
              </a:rPr>
              <a:t/>
            </a:r>
            <a:br>
              <a:rPr lang="it-IT" sz="800" dirty="0" smtClean="0">
                <a:solidFill>
                  <a:srgbClr val="002060"/>
                </a:solidFill>
                <a:latin typeface="Arial" panose="020B0604020202020204" pitchFamily="34" charset="0"/>
                <a:cs typeface="Arial" panose="020B0604020202020204" pitchFamily="34" charset="0"/>
              </a:rPr>
            </a:br>
            <a:r>
              <a:rPr lang="it-IT" sz="800" dirty="0">
                <a:solidFill>
                  <a:srgbClr val="002060"/>
                </a:solidFill>
                <a:latin typeface="Arial" panose="020B0604020202020204" pitchFamily="34" charset="0"/>
                <a:cs typeface="Arial" panose="020B0604020202020204" pitchFamily="34" charset="0"/>
              </a:rPr>
              <a:t/>
            </a:r>
            <a:br>
              <a:rPr lang="it-IT" sz="800" dirty="0">
                <a:solidFill>
                  <a:srgbClr val="002060"/>
                </a:solidFill>
                <a:latin typeface="Arial" panose="020B0604020202020204" pitchFamily="34" charset="0"/>
                <a:cs typeface="Arial" panose="020B0604020202020204" pitchFamily="34" charset="0"/>
              </a:rPr>
            </a:br>
            <a:r>
              <a:rPr lang="it-IT" sz="3600" dirty="0" smtClean="0">
                <a:solidFill>
                  <a:srgbClr val="002060"/>
                </a:solidFill>
                <a:latin typeface="Arial" panose="020B0604020202020204" pitchFamily="34" charset="0"/>
                <a:cs typeface="Arial" panose="020B0604020202020204" pitchFamily="34" charset="0"/>
              </a:rPr>
              <a:t> DIDATTICI, NASCE IN SEGUITO AD UN </a:t>
            </a:r>
            <a:r>
              <a:rPr lang="it-IT" sz="800" dirty="0" smtClean="0">
                <a:solidFill>
                  <a:srgbClr val="002060"/>
                </a:solidFill>
                <a:latin typeface="Arial" panose="020B0604020202020204" pitchFamily="34" charset="0"/>
                <a:cs typeface="Arial" panose="020B0604020202020204" pitchFamily="34" charset="0"/>
              </a:rPr>
              <a:t/>
            </a:r>
            <a:br>
              <a:rPr lang="it-IT" sz="800" dirty="0" smtClean="0">
                <a:solidFill>
                  <a:srgbClr val="002060"/>
                </a:solidFill>
                <a:latin typeface="Arial" panose="020B0604020202020204" pitchFamily="34" charset="0"/>
                <a:cs typeface="Arial" panose="020B0604020202020204" pitchFamily="34" charset="0"/>
              </a:rPr>
            </a:br>
            <a:r>
              <a:rPr lang="it-IT" sz="800" dirty="0">
                <a:solidFill>
                  <a:srgbClr val="002060"/>
                </a:solidFill>
                <a:latin typeface="Arial" panose="020B0604020202020204" pitchFamily="34" charset="0"/>
                <a:cs typeface="Arial" panose="020B0604020202020204" pitchFamily="34" charset="0"/>
              </a:rPr>
              <a:t/>
            </a:r>
            <a:br>
              <a:rPr lang="it-IT" sz="800" dirty="0">
                <a:solidFill>
                  <a:srgbClr val="002060"/>
                </a:solidFill>
                <a:latin typeface="Arial" panose="020B0604020202020204" pitchFamily="34" charset="0"/>
                <a:cs typeface="Arial" panose="020B0604020202020204" pitchFamily="34" charset="0"/>
              </a:rPr>
            </a:br>
            <a:r>
              <a:rPr lang="it-IT" sz="3600" dirty="0" smtClean="0">
                <a:solidFill>
                  <a:srgbClr val="002060"/>
                </a:solidFill>
                <a:latin typeface="Arial" panose="020B0604020202020204" pitchFamily="34" charset="0"/>
                <a:cs typeface="Arial" panose="020B0604020202020204" pitchFamily="34" charset="0"/>
              </a:rPr>
              <a:t>PERSONALE  APPROFONDIMENTO SUL </a:t>
            </a:r>
            <a:r>
              <a:rPr lang="it-IT" sz="800" dirty="0" smtClean="0">
                <a:solidFill>
                  <a:srgbClr val="002060"/>
                </a:solidFill>
                <a:latin typeface="Arial" panose="020B0604020202020204" pitchFamily="34" charset="0"/>
                <a:cs typeface="Arial" panose="020B0604020202020204" pitchFamily="34" charset="0"/>
              </a:rPr>
              <a:t/>
            </a:r>
            <a:br>
              <a:rPr lang="it-IT" sz="800" dirty="0" smtClean="0">
                <a:solidFill>
                  <a:srgbClr val="002060"/>
                </a:solidFill>
                <a:latin typeface="Arial" panose="020B0604020202020204" pitchFamily="34" charset="0"/>
                <a:cs typeface="Arial" panose="020B0604020202020204" pitchFamily="34" charset="0"/>
              </a:rPr>
            </a:br>
            <a:r>
              <a:rPr lang="it-IT" sz="800" dirty="0" smtClean="0">
                <a:solidFill>
                  <a:srgbClr val="002060"/>
                </a:solidFill>
                <a:latin typeface="Arial" panose="020B0604020202020204" pitchFamily="34" charset="0"/>
                <a:cs typeface="Arial" panose="020B0604020202020204" pitchFamily="34" charset="0"/>
              </a:rPr>
              <a:t/>
            </a:r>
            <a:br>
              <a:rPr lang="it-IT" sz="800" dirty="0" smtClean="0">
                <a:solidFill>
                  <a:srgbClr val="002060"/>
                </a:solidFill>
                <a:latin typeface="Arial" panose="020B0604020202020204" pitchFamily="34" charset="0"/>
                <a:cs typeface="Arial" panose="020B0604020202020204" pitchFamily="34" charset="0"/>
              </a:rPr>
            </a:br>
            <a:r>
              <a:rPr lang="it-IT" sz="3600" dirty="0" smtClean="0">
                <a:solidFill>
                  <a:srgbClr val="002060"/>
                </a:solidFill>
                <a:latin typeface="Arial" panose="020B0604020202020204" pitchFamily="34" charset="0"/>
                <a:cs typeface="Arial" panose="020B0604020202020204" pitchFamily="34" charset="0"/>
              </a:rPr>
              <a:t>LAPBOOK COME STRUMENTO INNOVATIVO DI</a:t>
            </a:r>
            <a:r>
              <a:rPr lang="it-IT" sz="800" dirty="0" smtClean="0">
                <a:solidFill>
                  <a:srgbClr val="002060"/>
                </a:solidFill>
                <a:latin typeface="Arial" panose="020B0604020202020204" pitchFamily="34" charset="0"/>
                <a:cs typeface="Arial" panose="020B0604020202020204" pitchFamily="34" charset="0"/>
              </a:rPr>
              <a:t/>
            </a:r>
            <a:br>
              <a:rPr lang="it-IT" sz="800" dirty="0" smtClean="0">
                <a:solidFill>
                  <a:srgbClr val="002060"/>
                </a:solidFill>
                <a:latin typeface="Arial" panose="020B0604020202020204" pitchFamily="34" charset="0"/>
                <a:cs typeface="Arial" panose="020B0604020202020204" pitchFamily="34" charset="0"/>
              </a:rPr>
            </a:br>
            <a:r>
              <a:rPr lang="it-IT" sz="800" dirty="0">
                <a:solidFill>
                  <a:srgbClr val="002060"/>
                </a:solidFill>
                <a:latin typeface="Arial" panose="020B0604020202020204" pitchFamily="34" charset="0"/>
                <a:cs typeface="Arial" panose="020B0604020202020204" pitchFamily="34" charset="0"/>
              </a:rPr>
              <a:t/>
            </a:r>
            <a:br>
              <a:rPr lang="it-IT" sz="800" dirty="0">
                <a:solidFill>
                  <a:srgbClr val="002060"/>
                </a:solidFill>
                <a:latin typeface="Arial" panose="020B0604020202020204" pitchFamily="34" charset="0"/>
                <a:cs typeface="Arial" panose="020B0604020202020204" pitchFamily="34" charset="0"/>
              </a:rPr>
            </a:br>
            <a:r>
              <a:rPr lang="it-IT" sz="3600" dirty="0" smtClean="0">
                <a:solidFill>
                  <a:srgbClr val="002060"/>
                </a:solidFill>
                <a:latin typeface="Arial" panose="020B0604020202020204" pitchFamily="34" charset="0"/>
                <a:cs typeface="Arial" panose="020B0604020202020204" pitchFamily="34" charset="0"/>
              </a:rPr>
              <a:t> COSTRUZIONE E VERIFICA DELLE</a:t>
            </a:r>
            <a:r>
              <a:rPr lang="it-IT" sz="800" dirty="0" smtClean="0">
                <a:solidFill>
                  <a:srgbClr val="002060"/>
                </a:solidFill>
                <a:latin typeface="Arial" panose="020B0604020202020204" pitchFamily="34" charset="0"/>
                <a:cs typeface="Arial" panose="020B0604020202020204" pitchFamily="34" charset="0"/>
              </a:rPr>
              <a:t/>
            </a:r>
            <a:br>
              <a:rPr lang="it-IT" sz="800" dirty="0" smtClean="0">
                <a:solidFill>
                  <a:srgbClr val="002060"/>
                </a:solidFill>
                <a:latin typeface="Arial" panose="020B0604020202020204" pitchFamily="34" charset="0"/>
                <a:cs typeface="Arial" panose="020B0604020202020204" pitchFamily="34" charset="0"/>
              </a:rPr>
            </a:br>
            <a:r>
              <a:rPr lang="it-IT" sz="800" dirty="0">
                <a:solidFill>
                  <a:srgbClr val="002060"/>
                </a:solidFill>
                <a:latin typeface="Arial" panose="020B0604020202020204" pitchFamily="34" charset="0"/>
                <a:cs typeface="Arial" panose="020B0604020202020204" pitchFamily="34" charset="0"/>
              </a:rPr>
              <a:t/>
            </a:r>
            <a:br>
              <a:rPr lang="it-IT" sz="800" dirty="0">
                <a:solidFill>
                  <a:srgbClr val="002060"/>
                </a:solidFill>
                <a:latin typeface="Arial" panose="020B0604020202020204" pitchFamily="34" charset="0"/>
                <a:cs typeface="Arial" panose="020B0604020202020204" pitchFamily="34" charset="0"/>
              </a:rPr>
            </a:br>
            <a:r>
              <a:rPr lang="it-IT" sz="3600" dirty="0" smtClean="0">
                <a:solidFill>
                  <a:srgbClr val="002060"/>
                </a:solidFill>
                <a:latin typeface="Arial" panose="020B0604020202020204" pitchFamily="34" charset="0"/>
                <a:cs typeface="Arial" panose="020B0604020202020204" pitchFamily="34" charset="0"/>
              </a:rPr>
              <a:t> COMPETENZE. </a:t>
            </a:r>
            <a:endParaRPr lang="it-IT" sz="36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316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08339" y="154546"/>
            <a:ext cx="11062950" cy="6703454"/>
          </a:xfrm>
        </p:spPr>
        <p:txBody>
          <a:bodyPr>
            <a:normAutofit fontScale="90000"/>
          </a:bodyPr>
          <a:lstStyle/>
          <a:p>
            <a:r>
              <a:rPr lang="it-IT" dirty="0" smtClean="0">
                <a:latin typeface="Comic Sans MS" panose="030F0702030302020204" pitchFamily="66" charset="0"/>
              </a:rPr>
              <a:t>  </a:t>
            </a:r>
            <a:r>
              <a:rPr lang="it-IT" sz="4400" dirty="0" smtClean="0">
                <a:solidFill>
                  <a:srgbClr val="C00000"/>
                </a:solidFill>
                <a:latin typeface="Arial" panose="020B0604020202020204" pitchFamily="34" charset="0"/>
                <a:cs typeface="Arial" panose="020B0604020202020204" pitchFamily="34" charset="0"/>
              </a:rPr>
              <a:t>COS’E’ IL LAPBOOK</a:t>
            </a:r>
            <a:br>
              <a:rPr lang="it-IT" sz="4400" dirty="0" smtClean="0">
                <a:solidFill>
                  <a:srgbClr val="C00000"/>
                </a:solidFill>
                <a:latin typeface="Arial" panose="020B0604020202020204" pitchFamily="34" charset="0"/>
                <a:cs typeface="Arial" panose="020B0604020202020204" pitchFamily="34" charset="0"/>
              </a:rPr>
            </a:br>
            <a:r>
              <a:rPr lang="it-IT" sz="4000" dirty="0">
                <a:solidFill>
                  <a:srgbClr val="002060"/>
                </a:solidFill>
                <a:latin typeface="Arial" panose="020B0604020202020204" pitchFamily="34" charset="0"/>
                <a:cs typeface="Arial" panose="020B0604020202020204" pitchFamily="34" charset="0"/>
              </a:rPr>
              <a:t/>
            </a:r>
            <a:br>
              <a:rPr lang="it-IT" sz="4000" dirty="0">
                <a:solidFill>
                  <a:srgbClr val="002060"/>
                </a:solidFill>
                <a:latin typeface="Arial" panose="020B0604020202020204" pitchFamily="34" charset="0"/>
                <a:cs typeface="Arial" panose="020B0604020202020204" pitchFamily="34" charset="0"/>
              </a:rPr>
            </a:br>
            <a:r>
              <a:rPr lang="it-IT" sz="3100" dirty="0" smtClean="0">
                <a:solidFill>
                  <a:srgbClr val="002060"/>
                </a:solidFill>
                <a:latin typeface="Arial" panose="020B0604020202020204" pitchFamily="34" charset="0"/>
                <a:cs typeface="Arial" panose="020B0604020202020204" pitchFamily="34" charset="0"/>
              </a:rPr>
              <a:t>IL LAPBOOK NON E’ UN «LAVORETTO», ma uno</a:t>
            </a:r>
            <a:r>
              <a:rPr lang="it-IT" sz="700" dirty="0">
                <a:solidFill>
                  <a:srgbClr val="002060"/>
                </a:solidFill>
                <a:latin typeface="Arial" panose="020B0604020202020204" pitchFamily="34" charset="0"/>
                <a:cs typeface="Arial" panose="020B0604020202020204" pitchFamily="34" charset="0"/>
              </a:rPr>
              <a:t/>
            </a:r>
            <a:br>
              <a:rPr lang="it-IT" sz="700" dirty="0">
                <a:solidFill>
                  <a:srgbClr val="002060"/>
                </a:solidFill>
                <a:latin typeface="Arial" panose="020B0604020202020204" pitchFamily="34" charset="0"/>
                <a:cs typeface="Arial" panose="020B0604020202020204" pitchFamily="34" charset="0"/>
              </a:rPr>
            </a:br>
            <a:r>
              <a:rPr lang="it-IT" sz="700" dirty="0" smtClean="0">
                <a:solidFill>
                  <a:srgbClr val="002060"/>
                </a:solidFill>
                <a:latin typeface="Arial" panose="020B0604020202020204" pitchFamily="34" charset="0"/>
                <a:cs typeface="Arial" panose="020B0604020202020204" pitchFamily="34" charset="0"/>
              </a:rPr>
              <a:t/>
            </a:r>
            <a:br>
              <a:rPr lang="it-IT" sz="700" dirty="0" smtClean="0">
                <a:solidFill>
                  <a:srgbClr val="002060"/>
                </a:solidFill>
                <a:latin typeface="Arial" panose="020B0604020202020204" pitchFamily="34" charset="0"/>
                <a:cs typeface="Arial" panose="020B0604020202020204" pitchFamily="34" charset="0"/>
              </a:rPr>
            </a:br>
            <a:r>
              <a:rPr lang="it-IT" sz="3100" dirty="0" smtClean="0">
                <a:solidFill>
                  <a:srgbClr val="002060"/>
                </a:solidFill>
                <a:latin typeface="Arial" panose="020B0604020202020204" pitchFamily="34" charset="0"/>
                <a:cs typeface="Arial" panose="020B0604020202020204" pitchFamily="34" charset="0"/>
              </a:rPr>
              <a:t>strumento didattico che stimola la </a:t>
            </a:r>
            <a:r>
              <a:rPr lang="it-IT" sz="700" dirty="0" smtClean="0">
                <a:solidFill>
                  <a:srgbClr val="002060"/>
                </a:solidFill>
                <a:latin typeface="Arial" panose="020B0604020202020204" pitchFamily="34" charset="0"/>
                <a:cs typeface="Arial" panose="020B0604020202020204" pitchFamily="34" charset="0"/>
              </a:rPr>
              <a:t/>
            </a:r>
            <a:br>
              <a:rPr lang="it-IT" sz="700" dirty="0" smtClean="0">
                <a:solidFill>
                  <a:srgbClr val="002060"/>
                </a:solidFill>
                <a:latin typeface="Arial" panose="020B0604020202020204" pitchFamily="34" charset="0"/>
                <a:cs typeface="Arial" panose="020B0604020202020204" pitchFamily="34" charset="0"/>
              </a:rPr>
            </a:br>
            <a:r>
              <a:rPr lang="it-IT" sz="700" dirty="0">
                <a:solidFill>
                  <a:srgbClr val="002060"/>
                </a:solidFill>
                <a:latin typeface="Arial" panose="020B0604020202020204" pitchFamily="34" charset="0"/>
                <a:cs typeface="Arial" panose="020B0604020202020204" pitchFamily="34" charset="0"/>
              </a:rPr>
              <a:t/>
            </a:r>
            <a:br>
              <a:rPr lang="it-IT" sz="700" dirty="0">
                <a:solidFill>
                  <a:srgbClr val="002060"/>
                </a:solidFill>
                <a:latin typeface="Arial" panose="020B0604020202020204" pitchFamily="34" charset="0"/>
                <a:cs typeface="Arial" panose="020B0604020202020204" pitchFamily="34" charset="0"/>
              </a:rPr>
            </a:br>
            <a:r>
              <a:rPr lang="it-IT" sz="3100" dirty="0" err="1" smtClean="0">
                <a:solidFill>
                  <a:srgbClr val="002060"/>
                </a:solidFill>
                <a:latin typeface="Arial" panose="020B0604020202020204" pitchFamily="34" charset="0"/>
                <a:cs typeface="Arial" panose="020B0604020202020204" pitchFamily="34" charset="0"/>
              </a:rPr>
              <a:t>curiosita’</a:t>
            </a:r>
            <a:r>
              <a:rPr lang="it-IT" sz="3100" dirty="0" smtClean="0">
                <a:solidFill>
                  <a:srgbClr val="002060"/>
                </a:solidFill>
                <a:latin typeface="Arial" panose="020B0604020202020204" pitchFamily="34" charset="0"/>
                <a:cs typeface="Arial" panose="020B0604020202020204" pitchFamily="34" charset="0"/>
              </a:rPr>
              <a:t> e facilita l’apprendimento.</a:t>
            </a:r>
            <a:br>
              <a:rPr lang="it-IT" sz="3100" dirty="0" smtClean="0">
                <a:solidFill>
                  <a:srgbClr val="002060"/>
                </a:solidFill>
                <a:latin typeface="Arial" panose="020B0604020202020204" pitchFamily="34" charset="0"/>
                <a:cs typeface="Arial" panose="020B0604020202020204" pitchFamily="34" charset="0"/>
              </a:rPr>
            </a:br>
            <a:r>
              <a:rPr lang="it-IT" dirty="0">
                <a:solidFill>
                  <a:srgbClr val="002060"/>
                </a:solidFill>
                <a:latin typeface="Arial" panose="020B0604020202020204" pitchFamily="34" charset="0"/>
                <a:cs typeface="Arial" panose="020B0604020202020204" pitchFamily="34" charset="0"/>
              </a:rPr>
              <a:t/>
            </a:r>
            <a:br>
              <a:rPr lang="it-IT" dirty="0">
                <a:solidFill>
                  <a:srgbClr val="002060"/>
                </a:solidFill>
                <a:latin typeface="Arial" panose="020B0604020202020204" pitchFamily="34" charset="0"/>
                <a:cs typeface="Arial" panose="020B0604020202020204" pitchFamily="34" charset="0"/>
              </a:rPr>
            </a:br>
            <a:r>
              <a:rPr lang="it-IT" sz="3100" dirty="0" smtClean="0">
                <a:solidFill>
                  <a:srgbClr val="002060"/>
                </a:solidFill>
                <a:latin typeface="Arial" panose="020B0604020202020204" pitchFamily="34" charset="0"/>
                <a:cs typeface="Arial" panose="020B0604020202020204" pitchFamily="34" charset="0"/>
              </a:rPr>
              <a:t>I </a:t>
            </a:r>
            <a:r>
              <a:rPr lang="it-IT" sz="3100" dirty="0" err="1" smtClean="0">
                <a:solidFill>
                  <a:srgbClr val="002060"/>
                </a:solidFill>
                <a:latin typeface="Arial" panose="020B0604020202020204" pitchFamily="34" charset="0"/>
                <a:cs typeface="Arial" panose="020B0604020202020204" pitchFamily="34" charset="0"/>
              </a:rPr>
              <a:t>lapbook</a:t>
            </a:r>
            <a:r>
              <a:rPr lang="it-IT" sz="3100" dirty="0" smtClean="0">
                <a:solidFill>
                  <a:srgbClr val="002060"/>
                </a:solidFill>
                <a:latin typeface="Arial" panose="020B0604020202020204" pitchFamily="34" charset="0"/>
                <a:cs typeface="Arial" panose="020B0604020202020204" pitchFamily="34" charset="0"/>
              </a:rPr>
              <a:t> sono delle simpatiche ,creative, </a:t>
            </a:r>
            <a:r>
              <a:rPr lang="it-IT" sz="700" dirty="0" smtClean="0">
                <a:solidFill>
                  <a:srgbClr val="002060"/>
                </a:solidFill>
                <a:latin typeface="Arial" panose="020B0604020202020204" pitchFamily="34" charset="0"/>
                <a:cs typeface="Arial" panose="020B0604020202020204" pitchFamily="34" charset="0"/>
              </a:rPr>
              <a:t/>
            </a:r>
            <a:br>
              <a:rPr lang="it-IT" sz="700" dirty="0" smtClean="0">
                <a:solidFill>
                  <a:srgbClr val="002060"/>
                </a:solidFill>
                <a:latin typeface="Arial" panose="020B0604020202020204" pitchFamily="34" charset="0"/>
                <a:cs typeface="Arial" panose="020B0604020202020204" pitchFamily="34" charset="0"/>
              </a:rPr>
            </a:br>
            <a:r>
              <a:rPr lang="it-IT" sz="700" dirty="0">
                <a:solidFill>
                  <a:srgbClr val="002060"/>
                </a:solidFill>
                <a:latin typeface="Arial" panose="020B0604020202020204" pitchFamily="34" charset="0"/>
                <a:cs typeface="Arial" panose="020B0604020202020204" pitchFamily="34" charset="0"/>
              </a:rPr>
              <a:t/>
            </a:r>
            <a:br>
              <a:rPr lang="it-IT" sz="700" dirty="0">
                <a:solidFill>
                  <a:srgbClr val="002060"/>
                </a:solidFill>
                <a:latin typeface="Arial" panose="020B0604020202020204" pitchFamily="34" charset="0"/>
                <a:cs typeface="Arial" panose="020B0604020202020204" pitchFamily="34" charset="0"/>
              </a:rPr>
            </a:br>
            <a:r>
              <a:rPr lang="it-IT" sz="3100" dirty="0" smtClean="0">
                <a:solidFill>
                  <a:srgbClr val="002060"/>
                </a:solidFill>
                <a:latin typeface="Arial" panose="020B0604020202020204" pitchFamily="34" charset="0"/>
                <a:cs typeface="Arial" panose="020B0604020202020204" pitchFamily="34" charset="0"/>
              </a:rPr>
              <a:t>colorate cartellette  che raccolgono in </a:t>
            </a:r>
            <a:r>
              <a:rPr lang="it-IT" sz="700" dirty="0" smtClean="0">
                <a:solidFill>
                  <a:srgbClr val="002060"/>
                </a:solidFill>
                <a:latin typeface="Arial" panose="020B0604020202020204" pitchFamily="34" charset="0"/>
                <a:cs typeface="Arial" panose="020B0604020202020204" pitchFamily="34" charset="0"/>
              </a:rPr>
              <a:t/>
            </a:r>
            <a:br>
              <a:rPr lang="it-IT" sz="700" dirty="0" smtClean="0">
                <a:solidFill>
                  <a:srgbClr val="002060"/>
                </a:solidFill>
                <a:latin typeface="Arial" panose="020B0604020202020204" pitchFamily="34" charset="0"/>
                <a:cs typeface="Arial" panose="020B0604020202020204" pitchFamily="34" charset="0"/>
              </a:rPr>
            </a:br>
            <a:r>
              <a:rPr lang="it-IT" sz="700" dirty="0">
                <a:solidFill>
                  <a:srgbClr val="002060"/>
                </a:solidFill>
                <a:latin typeface="Arial" panose="020B0604020202020204" pitchFamily="34" charset="0"/>
                <a:cs typeface="Arial" panose="020B0604020202020204" pitchFamily="34" charset="0"/>
              </a:rPr>
              <a:t/>
            </a:r>
            <a:br>
              <a:rPr lang="it-IT" sz="700" dirty="0">
                <a:solidFill>
                  <a:srgbClr val="002060"/>
                </a:solidFill>
                <a:latin typeface="Arial" panose="020B0604020202020204" pitchFamily="34" charset="0"/>
                <a:cs typeface="Arial" panose="020B0604020202020204" pitchFamily="34" charset="0"/>
              </a:rPr>
            </a:br>
            <a:r>
              <a:rPr lang="it-IT" sz="3100" dirty="0" smtClean="0">
                <a:solidFill>
                  <a:srgbClr val="002060"/>
                </a:solidFill>
                <a:latin typeface="Arial" panose="020B0604020202020204" pitchFamily="34" charset="0"/>
                <a:cs typeface="Arial" panose="020B0604020202020204" pitchFamily="34" charset="0"/>
              </a:rPr>
              <a:t>diversi mini libri, di diverso formato, il </a:t>
            </a:r>
            <a:r>
              <a:rPr lang="it-IT" sz="700" dirty="0" smtClean="0">
                <a:solidFill>
                  <a:srgbClr val="002060"/>
                </a:solidFill>
                <a:latin typeface="Arial" panose="020B0604020202020204" pitchFamily="34" charset="0"/>
                <a:cs typeface="Arial" panose="020B0604020202020204" pitchFamily="34" charset="0"/>
              </a:rPr>
              <a:t/>
            </a:r>
            <a:br>
              <a:rPr lang="it-IT" sz="700" dirty="0" smtClean="0">
                <a:solidFill>
                  <a:srgbClr val="002060"/>
                </a:solidFill>
                <a:latin typeface="Arial" panose="020B0604020202020204" pitchFamily="34" charset="0"/>
                <a:cs typeface="Arial" panose="020B0604020202020204" pitchFamily="34" charset="0"/>
              </a:rPr>
            </a:br>
            <a:r>
              <a:rPr lang="it-IT" sz="700" dirty="0">
                <a:solidFill>
                  <a:srgbClr val="002060"/>
                </a:solidFill>
                <a:latin typeface="Arial" panose="020B0604020202020204" pitchFamily="34" charset="0"/>
                <a:cs typeface="Arial" panose="020B0604020202020204" pitchFamily="34" charset="0"/>
              </a:rPr>
              <a:t/>
            </a:r>
            <a:br>
              <a:rPr lang="it-IT" sz="700" dirty="0">
                <a:solidFill>
                  <a:srgbClr val="002060"/>
                </a:solidFill>
                <a:latin typeface="Arial" panose="020B0604020202020204" pitchFamily="34" charset="0"/>
                <a:cs typeface="Arial" panose="020B0604020202020204" pitchFamily="34" charset="0"/>
              </a:rPr>
            </a:br>
            <a:r>
              <a:rPr lang="it-IT" sz="3100" dirty="0" smtClean="0">
                <a:solidFill>
                  <a:srgbClr val="002060"/>
                </a:solidFill>
                <a:latin typeface="Arial" panose="020B0604020202020204" pitchFamily="34" charset="0"/>
                <a:cs typeface="Arial" panose="020B0604020202020204" pitchFamily="34" charset="0"/>
              </a:rPr>
              <a:t>lavoro didattico, lo documentano, rendono </a:t>
            </a:r>
            <a:r>
              <a:rPr lang="it-IT" sz="700" dirty="0" smtClean="0">
                <a:solidFill>
                  <a:srgbClr val="002060"/>
                </a:solidFill>
                <a:latin typeface="Arial" panose="020B0604020202020204" pitchFamily="34" charset="0"/>
                <a:cs typeface="Arial" panose="020B0604020202020204" pitchFamily="34" charset="0"/>
              </a:rPr>
              <a:t/>
            </a:r>
            <a:br>
              <a:rPr lang="it-IT" sz="700" dirty="0" smtClean="0">
                <a:solidFill>
                  <a:srgbClr val="002060"/>
                </a:solidFill>
                <a:latin typeface="Arial" panose="020B0604020202020204" pitchFamily="34" charset="0"/>
                <a:cs typeface="Arial" panose="020B0604020202020204" pitchFamily="34" charset="0"/>
              </a:rPr>
            </a:br>
            <a:r>
              <a:rPr lang="it-IT" sz="700" dirty="0">
                <a:solidFill>
                  <a:srgbClr val="002060"/>
                </a:solidFill>
                <a:latin typeface="Arial" panose="020B0604020202020204" pitchFamily="34" charset="0"/>
                <a:cs typeface="Arial" panose="020B0604020202020204" pitchFamily="34" charset="0"/>
              </a:rPr>
              <a:t/>
            </a:r>
            <a:br>
              <a:rPr lang="it-IT" sz="700" dirty="0">
                <a:solidFill>
                  <a:srgbClr val="002060"/>
                </a:solidFill>
                <a:latin typeface="Arial" panose="020B0604020202020204" pitchFamily="34" charset="0"/>
                <a:cs typeface="Arial" panose="020B0604020202020204" pitchFamily="34" charset="0"/>
              </a:rPr>
            </a:br>
            <a:r>
              <a:rPr lang="it-IT" sz="3100" dirty="0" smtClean="0">
                <a:solidFill>
                  <a:srgbClr val="002060"/>
                </a:solidFill>
                <a:latin typeface="Arial" panose="020B0604020202020204" pitchFamily="34" charset="0"/>
                <a:cs typeface="Arial" panose="020B0604020202020204" pitchFamily="34" charset="0"/>
              </a:rPr>
              <a:t>piacevole, divertente, ordinato il lavoro </a:t>
            </a:r>
            <a:r>
              <a:rPr lang="it-IT" sz="700" dirty="0" smtClean="0">
                <a:solidFill>
                  <a:srgbClr val="002060"/>
                </a:solidFill>
                <a:latin typeface="Arial" panose="020B0604020202020204" pitchFamily="34" charset="0"/>
                <a:cs typeface="Arial" panose="020B0604020202020204" pitchFamily="34" charset="0"/>
              </a:rPr>
              <a:t/>
            </a:r>
            <a:br>
              <a:rPr lang="it-IT" sz="700" dirty="0" smtClean="0">
                <a:solidFill>
                  <a:srgbClr val="002060"/>
                </a:solidFill>
                <a:latin typeface="Arial" panose="020B0604020202020204" pitchFamily="34" charset="0"/>
                <a:cs typeface="Arial" panose="020B0604020202020204" pitchFamily="34" charset="0"/>
              </a:rPr>
            </a:br>
            <a:r>
              <a:rPr lang="it-IT" sz="700" dirty="0">
                <a:solidFill>
                  <a:srgbClr val="002060"/>
                </a:solidFill>
                <a:latin typeface="Arial" panose="020B0604020202020204" pitchFamily="34" charset="0"/>
                <a:cs typeface="Arial" panose="020B0604020202020204" pitchFamily="34" charset="0"/>
              </a:rPr>
              <a:t/>
            </a:r>
            <a:br>
              <a:rPr lang="it-IT" sz="700" dirty="0">
                <a:solidFill>
                  <a:srgbClr val="002060"/>
                </a:solidFill>
                <a:latin typeface="Arial" panose="020B0604020202020204" pitchFamily="34" charset="0"/>
                <a:cs typeface="Arial" panose="020B0604020202020204" pitchFamily="34" charset="0"/>
              </a:rPr>
            </a:br>
            <a:r>
              <a:rPr lang="it-IT" sz="3100" dirty="0" smtClean="0">
                <a:solidFill>
                  <a:srgbClr val="002060"/>
                </a:solidFill>
                <a:latin typeface="Arial" panose="020B0604020202020204" pitchFamily="34" charset="0"/>
                <a:cs typeface="Arial" panose="020B0604020202020204" pitchFamily="34" charset="0"/>
              </a:rPr>
              <a:t>svolto dagli alunni a scuola.  </a:t>
            </a:r>
            <a:r>
              <a:rPr lang="it-IT" sz="3100" dirty="0">
                <a:solidFill>
                  <a:srgbClr val="002060"/>
                </a:solidFill>
                <a:latin typeface="Arial" panose="020B0604020202020204" pitchFamily="34" charset="0"/>
                <a:cs typeface="Arial" panose="020B0604020202020204" pitchFamily="34" charset="0"/>
              </a:rPr>
              <a:t/>
            </a:r>
            <a:br>
              <a:rPr lang="it-IT" sz="3100" dirty="0">
                <a:solidFill>
                  <a:srgbClr val="002060"/>
                </a:solidFill>
                <a:latin typeface="Arial" panose="020B0604020202020204" pitchFamily="34" charset="0"/>
                <a:cs typeface="Arial" panose="020B0604020202020204" pitchFamily="34" charset="0"/>
              </a:rPr>
            </a:br>
            <a:r>
              <a:rPr lang="it-IT" dirty="0" smtClean="0">
                <a:solidFill>
                  <a:srgbClr val="002060"/>
                </a:solidFill>
                <a:latin typeface="Arial" panose="020B0604020202020204" pitchFamily="34" charset="0"/>
                <a:cs typeface="Arial" panose="020B0604020202020204" pitchFamily="34" charset="0"/>
              </a:rPr>
              <a:t/>
            </a:r>
            <a:br>
              <a:rPr lang="it-IT" dirty="0" smtClean="0">
                <a:solidFill>
                  <a:srgbClr val="002060"/>
                </a:solidFill>
                <a:latin typeface="Arial" panose="020B0604020202020204" pitchFamily="34" charset="0"/>
                <a:cs typeface="Arial" panose="020B0604020202020204" pitchFamily="34" charset="0"/>
              </a:rPr>
            </a:br>
            <a:endParaRPr lang="it-IT" sz="4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158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89398" y="643944"/>
            <a:ext cx="11062952" cy="5911401"/>
          </a:xfrm>
        </p:spPr>
        <p:txBody>
          <a:bodyPr>
            <a:normAutofit/>
          </a:bodyPr>
          <a:lstStyle/>
          <a:p>
            <a:pPr algn="l"/>
            <a:r>
              <a:rPr lang="it-IT" sz="2800" dirty="0" smtClean="0">
                <a:solidFill>
                  <a:srgbClr val="002060"/>
                </a:solidFill>
                <a:latin typeface="Arial" panose="020B0604020202020204" pitchFamily="34" charset="0"/>
                <a:cs typeface="Arial" panose="020B0604020202020204" pitchFamily="34" charset="0"/>
              </a:rPr>
              <a:t>Il </a:t>
            </a:r>
            <a:r>
              <a:rPr lang="it-IT" sz="2800" dirty="0" err="1" smtClean="0">
                <a:solidFill>
                  <a:srgbClr val="002060"/>
                </a:solidFill>
                <a:latin typeface="Arial" panose="020B0604020202020204" pitchFamily="34" charset="0"/>
                <a:cs typeface="Arial" panose="020B0604020202020204" pitchFamily="34" charset="0"/>
              </a:rPr>
              <a:t>lapbook</a:t>
            </a:r>
            <a:r>
              <a:rPr lang="it-IT" sz="2800" dirty="0" smtClean="0">
                <a:solidFill>
                  <a:srgbClr val="002060"/>
                </a:solidFill>
                <a:latin typeface="Arial" panose="020B0604020202020204" pitchFamily="34" charset="0"/>
                <a:cs typeface="Arial" panose="020B0604020202020204" pitchFamily="34" charset="0"/>
              </a:rPr>
              <a:t> </a:t>
            </a:r>
            <a:r>
              <a:rPr lang="it-IT" sz="2800" dirty="0" err="1" smtClean="0">
                <a:solidFill>
                  <a:srgbClr val="002060"/>
                </a:solidFill>
                <a:latin typeface="Arial" panose="020B0604020202020204" pitchFamily="34" charset="0"/>
                <a:cs typeface="Arial" panose="020B0604020202020204" pitchFamily="34" charset="0"/>
              </a:rPr>
              <a:t>e’</a:t>
            </a:r>
            <a:r>
              <a:rPr lang="it-IT" sz="2800" dirty="0" smtClean="0">
                <a:solidFill>
                  <a:srgbClr val="002060"/>
                </a:solidFill>
                <a:latin typeface="Arial" panose="020B0604020202020204" pitchFamily="34" charset="0"/>
                <a:cs typeface="Arial" panose="020B0604020202020204" pitchFamily="34" charset="0"/>
              </a:rPr>
              <a:t> un insieme dinamico e creativo di </a:t>
            </a:r>
            <a:r>
              <a:rPr lang="it-IT" sz="800" dirty="0" smtClean="0">
                <a:solidFill>
                  <a:srgbClr val="002060"/>
                </a:solidFill>
                <a:latin typeface="Arial" panose="020B0604020202020204" pitchFamily="34" charset="0"/>
                <a:cs typeface="Arial" panose="020B0604020202020204" pitchFamily="34" charset="0"/>
              </a:rPr>
              <a:t/>
            </a:r>
            <a:br>
              <a:rPr lang="it-IT" sz="800" dirty="0" smtClean="0">
                <a:solidFill>
                  <a:srgbClr val="002060"/>
                </a:solidFill>
                <a:latin typeface="Arial" panose="020B0604020202020204" pitchFamily="34" charset="0"/>
                <a:cs typeface="Arial" panose="020B0604020202020204" pitchFamily="34" charset="0"/>
              </a:rPr>
            </a:br>
            <a:r>
              <a:rPr lang="it-IT" sz="800" dirty="0">
                <a:solidFill>
                  <a:srgbClr val="002060"/>
                </a:solidFill>
                <a:latin typeface="Arial" panose="020B0604020202020204" pitchFamily="34" charset="0"/>
                <a:cs typeface="Arial" panose="020B0604020202020204" pitchFamily="34" charset="0"/>
              </a:rPr>
              <a:t/>
            </a:r>
            <a:br>
              <a:rPr lang="it-IT" sz="800" dirty="0">
                <a:solidFill>
                  <a:srgbClr val="002060"/>
                </a:solidFill>
                <a:latin typeface="Arial" panose="020B0604020202020204" pitchFamily="34" charset="0"/>
                <a:cs typeface="Arial" panose="020B0604020202020204" pitchFamily="34" charset="0"/>
              </a:rPr>
            </a:br>
            <a:r>
              <a:rPr lang="it-IT" sz="2800" dirty="0" smtClean="0">
                <a:solidFill>
                  <a:srgbClr val="002060"/>
                </a:solidFill>
                <a:latin typeface="Arial" panose="020B0604020202020204" pitchFamily="34" charset="0"/>
                <a:cs typeface="Arial" panose="020B0604020202020204" pitchFamily="34" charset="0"/>
              </a:rPr>
              <a:t>materiali che si adatta a qualsiasi  </a:t>
            </a:r>
            <a:r>
              <a:rPr lang="it-IT" sz="2800" dirty="0" err="1" smtClean="0">
                <a:solidFill>
                  <a:srgbClr val="002060"/>
                </a:solidFill>
                <a:latin typeface="Arial" panose="020B0604020202020204" pitchFamily="34" charset="0"/>
                <a:cs typeface="Arial" panose="020B0604020202020204" pitchFamily="34" charset="0"/>
              </a:rPr>
              <a:t>eta’</a:t>
            </a:r>
            <a:r>
              <a:rPr lang="it-IT" sz="2800" dirty="0" smtClean="0">
                <a:solidFill>
                  <a:srgbClr val="002060"/>
                </a:solidFill>
                <a:latin typeface="Arial" panose="020B0604020202020204" pitchFamily="34" charset="0"/>
                <a:cs typeface="Arial" panose="020B0604020202020204" pitchFamily="34" charset="0"/>
              </a:rPr>
              <a:t> e scuola  e si </a:t>
            </a:r>
            <a:r>
              <a:rPr lang="it-IT" sz="800" dirty="0" smtClean="0">
                <a:solidFill>
                  <a:srgbClr val="002060"/>
                </a:solidFill>
                <a:latin typeface="Arial" panose="020B0604020202020204" pitchFamily="34" charset="0"/>
                <a:cs typeface="Arial" panose="020B0604020202020204" pitchFamily="34" charset="0"/>
              </a:rPr>
              <a:t/>
            </a:r>
            <a:br>
              <a:rPr lang="it-IT" sz="800" dirty="0" smtClean="0">
                <a:solidFill>
                  <a:srgbClr val="002060"/>
                </a:solidFill>
                <a:latin typeface="Arial" panose="020B0604020202020204" pitchFamily="34" charset="0"/>
                <a:cs typeface="Arial" panose="020B0604020202020204" pitchFamily="34" charset="0"/>
              </a:rPr>
            </a:br>
            <a:r>
              <a:rPr lang="it-IT" sz="800" dirty="0">
                <a:solidFill>
                  <a:srgbClr val="002060"/>
                </a:solidFill>
                <a:latin typeface="Arial" panose="020B0604020202020204" pitchFamily="34" charset="0"/>
                <a:cs typeface="Arial" panose="020B0604020202020204" pitchFamily="34" charset="0"/>
              </a:rPr>
              <a:t/>
            </a:r>
            <a:br>
              <a:rPr lang="it-IT" sz="800" dirty="0">
                <a:solidFill>
                  <a:srgbClr val="002060"/>
                </a:solidFill>
                <a:latin typeface="Arial" panose="020B0604020202020204" pitchFamily="34" charset="0"/>
                <a:cs typeface="Arial" panose="020B0604020202020204" pitchFamily="34" charset="0"/>
              </a:rPr>
            </a:br>
            <a:r>
              <a:rPr lang="it-IT" sz="2800" dirty="0" err="1" smtClean="0">
                <a:solidFill>
                  <a:srgbClr val="002060"/>
                </a:solidFill>
                <a:latin typeface="Arial" panose="020B0604020202020204" pitchFamily="34" charset="0"/>
                <a:cs typeface="Arial" panose="020B0604020202020204" pitchFamily="34" charset="0"/>
              </a:rPr>
              <a:t>puo’</a:t>
            </a:r>
            <a:r>
              <a:rPr lang="it-IT" sz="2800" dirty="0" smtClean="0">
                <a:solidFill>
                  <a:srgbClr val="002060"/>
                </a:solidFill>
                <a:latin typeface="Arial" panose="020B0604020202020204" pitchFamily="34" charset="0"/>
                <a:cs typeface="Arial" panose="020B0604020202020204" pitchFamily="34" charset="0"/>
              </a:rPr>
              <a:t> facilmente utilizzare per qualsiasi </a:t>
            </a:r>
            <a:r>
              <a:rPr lang="it-IT" sz="600" dirty="0" smtClean="0">
                <a:solidFill>
                  <a:srgbClr val="002060"/>
                </a:solidFill>
                <a:latin typeface="Arial" panose="020B0604020202020204" pitchFamily="34" charset="0"/>
                <a:cs typeface="Arial" panose="020B0604020202020204" pitchFamily="34" charset="0"/>
              </a:rPr>
              <a:t/>
            </a:r>
            <a:br>
              <a:rPr lang="it-IT" sz="600" dirty="0" smtClean="0">
                <a:solidFill>
                  <a:srgbClr val="002060"/>
                </a:solidFill>
                <a:latin typeface="Arial" panose="020B0604020202020204" pitchFamily="34" charset="0"/>
                <a:cs typeface="Arial" panose="020B0604020202020204" pitchFamily="34" charset="0"/>
              </a:rPr>
            </a:br>
            <a:r>
              <a:rPr lang="it-IT" sz="600" dirty="0">
                <a:solidFill>
                  <a:srgbClr val="002060"/>
                </a:solidFill>
                <a:latin typeface="Arial" panose="020B0604020202020204" pitchFamily="34" charset="0"/>
                <a:cs typeface="Arial" panose="020B0604020202020204" pitchFamily="34" charset="0"/>
              </a:rPr>
              <a:t/>
            </a:r>
            <a:br>
              <a:rPr lang="it-IT" sz="600" dirty="0">
                <a:solidFill>
                  <a:srgbClr val="002060"/>
                </a:solidFill>
                <a:latin typeface="Arial" panose="020B0604020202020204" pitchFamily="34" charset="0"/>
                <a:cs typeface="Arial" panose="020B0604020202020204" pitchFamily="34" charset="0"/>
              </a:rPr>
            </a:br>
            <a:r>
              <a:rPr lang="it-IT" sz="2800" dirty="0" smtClean="0">
                <a:solidFill>
                  <a:srgbClr val="002060"/>
                </a:solidFill>
                <a:latin typeface="Arial" panose="020B0604020202020204" pitchFamily="34" charset="0"/>
                <a:cs typeface="Arial" panose="020B0604020202020204" pitchFamily="34" charset="0"/>
              </a:rPr>
              <a:t>argomento. </a:t>
            </a:r>
            <a:br>
              <a:rPr lang="it-IT" sz="2800" dirty="0" smtClean="0">
                <a:solidFill>
                  <a:srgbClr val="002060"/>
                </a:solidFill>
                <a:latin typeface="Arial" panose="020B0604020202020204" pitchFamily="34" charset="0"/>
                <a:cs typeface="Arial" panose="020B0604020202020204" pitchFamily="34" charset="0"/>
              </a:rPr>
            </a:br>
            <a:r>
              <a:rPr lang="it-IT" sz="2800" dirty="0" smtClean="0">
                <a:solidFill>
                  <a:srgbClr val="002060"/>
                </a:solidFill>
                <a:latin typeface="Arial" panose="020B0604020202020204" pitchFamily="34" charset="0"/>
                <a:cs typeface="Arial" panose="020B0604020202020204" pitchFamily="34" charset="0"/>
              </a:rPr>
              <a:t/>
            </a:r>
            <a:br>
              <a:rPr lang="it-IT" sz="2800" dirty="0" smtClean="0">
                <a:solidFill>
                  <a:srgbClr val="002060"/>
                </a:solidFill>
                <a:latin typeface="Arial" panose="020B0604020202020204" pitchFamily="34" charset="0"/>
                <a:cs typeface="Arial" panose="020B0604020202020204" pitchFamily="34" charset="0"/>
              </a:rPr>
            </a:br>
            <a:r>
              <a:rPr lang="it-IT" sz="700" dirty="0" smtClean="0">
                <a:solidFill>
                  <a:srgbClr val="002060"/>
                </a:solidFill>
                <a:latin typeface="Arial" panose="020B0604020202020204" pitchFamily="34" charset="0"/>
                <a:cs typeface="Arial" panose="020B0604020202020204" pitchFamily="34" charset="0"/>
              </a:rPr>
              <a:t/>
            </a:r>
            <a:br>
              <a:rPr lang="it-IT" sz="700" dirty="0" smtClean="0">
                <a:solidFill>
                  <a:srgbClr val="002060"/>
                </a:solidFill>
                <a:latin typeface="Arial" panose="020B0604020202020204" pitchFamily="34" charset="0"/>
                <a:cs typeface="Arial" panose="020B0604020202020204" pitchFamily="34" charset="0"/>
              </a:rPr>
            </a:br>
            <a:r>
              <a:rPr lang="it-IT" sz="2800" dirty="0" smtClean="0">
                <a:solidFill>
                  <a:srgbClr val="002060"/>
                </a:solidFill>
                <a:latin typeface="Arial" panose="020B0604020202020204" pitchFamily="34" charset="0"/>
                <a:cs typeface="Arial" panose="020B0604020202020204" pitchFamily="34" charset="0"/>
              </a:rPr>
              <a:t>Una volta scelto l’argomento, si selezionano e si </a:t>
            </a:r>
            <a:r>
              <a:rPr lang="it-IT" sz="800" dirty="0" smtClean="0">
                <a:solidFill>
                  <a:srgbClr val="002060"/>
                </a:solidFill>
                <a:latin typeface="Arial" panose="020B0604020202020204" pitchFamily="34" charset="0"/>
                <a:cs typeface="Arial" panose="020B0604020202020204" pitchFamily="34" charset="0"/>
              </a:rPr>
              <a:t/>
            </a:r>
            <a:br>
              <a:rPr lang="it-IT" sz="800" dirty="0" smtClean="0">
                <a:solidFill>
                  <a:srgbClr val="002060"/>
                </a:solidFill>
                <a:latin typeface="Arial" panose="020B0604020202020204" pitchFamily="34" charset="0"/>
                <a:cs typeface="Arial" panose="020B0604020202020204" pitchFamily="34" charset="0"/>
              </a:rPr>
            </a:br>
            <a:r>
              <a:rPr lang="it-IT" sz="800" dirty="0">
                <a:solidFill>
                  <a:srgbClr val="002060"/>
                </a:solidFill>
                <a:latin typeface="Arial" panose="020B0604020202020204" pitchFamily="34" charset="0"/>
                <a:cs typeface="Arial" panose="020B0604020202020204" pitchFamily="34" charset="0"/>
              </a:rPr>
              <a:t/>
            </a:r>
            <a:br>
              <a:rPr lang="it-IT" sz="800" dirty="0">
                <a:solidFill>
                  <a:srgbClr val="002060"/>
                </a:solidFill>
                <a:latin typeface="Arial" panose="020B0604020202020204" pitchFamily="34" charset="0"/>
                <a:cs typeface="Arial" panose="020B0604020202020204" pitchFamily="34" charset="0"/>
              </a:rPr>
            </a:br>
            <a:r>
              <a:rPr lang="it-IT" sz="2800" dirty="0" smtClean="0">
                <a:solidFill>
                  <a:srgbClr val="002060"/>
                </a:solidFill>
                <a:latin typeface="Arial" panose="020B0604020202020204" pitchFamily="34" charset="0"/>
                <a:cs typeface="Arial" panose="020B0604020202020204" pitchFamily="34" charset="0"/>
              </a:rPr>
              <a:t>organizzano le informazioni principali: SI CREA </a:t>
            </a:r>
            <a:r>
              <a:rPr lang="it-IT" sz="800" dirty="0" smtClean="0">
                <a:solidFill>
                  <a:srgbClr val="002060"/>
                </a:solidFill>
                <a:latin typeface="Arial" panose="020B0604020202020204" pitchFamily="34" charset="0"/>
                <a:cs typeface="Arial" panose="020B0604020202020204" pitchFamily="34" charset="0"/>
              </a:rPr>
              <a:t/>
            </a:r>
            <a:br>
              <a:rPr lang="it-IT" sz="800" dirty="0" smtClean="0">
                <a:solidFill>
                  <a:srgbClr val="002060"/>
                </a:solidFill>
                <a:latin typeface="Arial" panose="020B0604020202020204" pitchFamily="34" charset="0"/>
                <a:cs typeface="Arial" panose="020B0604020202020204" pitchFamily="34" charset="0"/>
              </a:rPr>
            </a:br>
            <a:r>
              <a:rPr lang="it-IT" sz="800" dirty="0">
                <a:solidFill>
                  <a:srgbClr val="002060"/>
                </a:solidFill>
                <a:latin typeface="Arial" panose="020B0604020202020204" pitchFamily="34" charset="0"/>
                <a:cs typeface="Arial" panose="020B0604020202020204" pitchFamily="34" charset="0"/>
              </a:rPr>
              <a:t/>
            </a:r>
            <a:br>
              <a:rPr lang="it-IT" sz="800" dirty="0">
                <a:solidFill>
                  <a:srgbClr val="002060"/>
                </a:solidFill>
                <a:latin typeface="Arial" panose="020B0604020202020204" pitchFamily="34" charset="0"/>
                <a:cs typeface="Arial" panose="020B0604020202020204" pitchFamily="34" charset="0"/>
              </a:rPr>
            </a:br>
            <a:r>
              <a:rPr lang="it-IT" sz="2800" dirty="0" smtClean="0">
                <a:solidFill>
                  <a:srgbClr val="002060"/>
                </a:solidFill>
                <a:latin typeface="Arial" panose="020B0604020202020204" pitchFamily="34" charset="0"/>
                <a:cs typeface="Arial" panose="020B0604020202020204" pitchFamily="34" charset="0"/>
              </a:rPr>
              <a:t>QUINDI, UNA MAPPA CONCETTUALE TRIDIMENSIONALE </a:t>
            </a:r>
            <a:r>
              <a:rPr lang="it-IT" sz="600" dirty="0" smtClean="0">
                <a:solidFill>
                  <a:srgbClr val="002060"/>
                </a:solidFill>
                <a:latin typeface="Arial" panose="020B0604020202020204" pitchFamily="34" charset="0"/>
                <a:cs typeface="Arial" panose="020B0604020202020204" pitchFamily="34" charset="0"/>
              </a:rPr>
              <a:t/>
            </a:r>
            <a:br>
              <a:rPr lang="it-IT" sz="600" dirty="0" smtClean="0">
                <a:solidFill>
                  <a:srgbClr val="002060"/>
                </a:solidFill>
                <a:latin typeface="Arial" panose="020B0604020202020204" pitchFamily="34" charset="0"/>
                <a:cs typeface="Arial" panose="020B0604020202020204" pitchFamily="34" charset="0"/>
              </a:rPr>
            </a:br>
            <a:r>
              <a:rPr lang="it-IT" sz="600" dirty="0">
                <a:solidFill>
                  <a:srgbClr val="002060"/>
                </a:solidFill>
                <a:latin typeface="Arial" panose="020B0604020202020204" pitchFamily="34" charset="0"/>
                <a:cs typeface="Arial" panose="020B0604020202020204" pitchFamily="34" charset="0"/>
              </a:rPr>
              <a:t/>
            </a:r>
            <a:br>
              <a:rPr lang="it-IT" sz="600" dirty="0">
                <a:solidFill>
                  <a:srgbClr val="002060"/>
                </a:solidFill>
                <a:latin typeface="Arial" panose="020B0604020202020204" pitchFamily="34" charset="0"/>
                <a:cs typeface="Arial" panose="020B0604020202020204" pitchFamily="34" charset="0"/>
              </a:rPr>
            </a:br>
            <a:r>
              <a:rPr lang="it-IT" sz="2800" dirty="0" smtClean="0">
                <a:solidFill>
                  <a:srgbClr val="002060"/>
                </a:solidFill>
                <a:latin typeface="Arial" panose="020B0604020202020204" pitchFamily="34" charset="0"/>
                <a:cs typeface="Arial" panose="020B0604020202020204" pitchFamily="34" charset="0"/>
              </a:rPr>
              <a:t>CON IMMAGINI E FORME CHE AIUTANO A CAPIRE E </a:t>
            </a:r>
            <a:r>
              <a:rPr lang="it-IT" sz="800" dirty="0" smtClean="0">
                <a:solidFill>
                  <a:srgbClr val="002060"/>
                </a:solidFill>
                <a:latin typeface="Arial" panose="020B0604020202020204" pitchFamily="34" charset="0"/>
                <a:cs typeface="Arial" panose="020B0604020202020204" pitchFamily="34" charset="0"/>
              </a:rPr>
              <a:t/>
            </a:r>
            <a:br>
              <a:rPr lang="it-IT" sz="800" dirty="0" smtClean="0">
                <a:solidFill>
                  <a:srgbClr val="002060"/>
                </a:solidFill>
                <a:latin typeface="Arial" panose="020B0604020202020204" pitchFamily="34" charset="0"/>
                <a:cs typeface="Arial" panose="020B0604020202020204" pitchFamily="34" charset="0"/>
              </a:rPr>
            </a:br>
            <a:r>
              <a:rPr lang="it-IT" sz="800" dirty="0">
                <a:solidFill>
                  <a:srgbClr val="002060"/>
                </a:solidFill>
                <a:latin typeface="Arial" panose="020B0604020202020204" pitchFamily="34" charset="0"/>
                <a:cs typeface="Arial" panose="020B0604020202020204" pitchFamily="34" charset="0"/>
              </a:rPr>
              <a:t/>
            </a:r>
            <a:br>
              <a:rPr lang="it-IT" sz="800" dirty="0">
                <a:solidFill>
                  <a:srgbClr val="002060"/>
                </a:solidFill>
                <a:latin typeface="Arial" panose="020B0604020202020204" pitchFamily="34" charset="0"/>
                <a:cs typeface="Arial" panose="020B0604020202020204" pitchFamily="34" charset="0"/>
              </a:rPr>
            </a:br>
            <a:r>
              <a:rPr lang="it-IT" sz="2800" dirty="0" smtClean="0">
                <a:solidFill>
                  <a:srgbClr val="002060"/>
                </a:solidFill>
                <a:latin typeface="Arial" panose="020B0604020202020204" pitchFamily="34" charset="0"/>
                <a:cs typeface="Arial" panose="020B0604020202020204" pitchFamily="34" charset="0"/>
              </a:rPr>
              <a:t>RICORDARE.</a:t>
            </a:r>
            <a:endParaRPr lang="it-IT" sz="2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337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3455" y="767543"/>
            <a:ext cx="12059265" cy="4185542"/>
          </a:xfrm>
        </p:spPr>
        <p:txBody>
          <a:bodyPr>
            <a:noAutofit/>
          </a:bodyPr>
          <a:lstStyle/>
          <a:p>
            <a:pPr algn="l">
              <a:lnSpc>
                <a:spcPct val="100000"/>
              </a:lnSpc>
            </a:pPr>
            <a:r>
              <a:rPr lang="it-IT" sz="2000" dirty="0" smtClean="0">
                <a:solidFill>
                  <a:srgbClr val="002060"/>
                </a:solidFill>
                <a:latin typeface="Arial" panose="020B0604020202020204" pitchFamily="34" charset="0"/>
                <a:cs typeface="Arial" panose="020B0604020202020204" pitchFamily="34" charset="0"/>
              </a:rPr>
              <a:t>REALIZZAZIONE DI UN LAPBOOK SUL LIBRO «</a:t>
            </a:r>
            <a:r>
              <a:rPr lang="it-IT" sz="2000" dirty="0" err="1" smtClean="0">
                <a:solidFill>
                  <a:srgbClr val="002060"/>
                </a:solidFill>
                <a:latin typeface="Arial" panose="020B0604020202020204" pitchFamily="34" charset="0"/>
                <a:cs typeface="Arial" panose="020B0604020202020204" pitchFamily="34" charset="0"/>
              </a:rPr>
              <a:t>cipi</a:t>
            </a:r>
            <a:r>
              <a:rPr lang="it-IT" sz="2000" dirty="0" smtClean="0">
                <a:solidFill>
                  <a:srgbClr val="002060"/>
                </a:solidFill>
                <a:latin typeface="Arial" panose="020B0604020202020204" pitchFamily="34" charset="0"/>
                <a:cs typeface="Arial" panose="020B0604020202020204" pitchFamily="34" charset="0"/>
              </a:rPr>
              <a:t>’» DI M.LODI, A CONCLUSIONE DI UN PERCORSO DI  LETTURA (VICARIATA) E  ASCOLTO nell’ambito del laboratorio linguistico-espressivo.</a:t>
            </a:r>
            <a:r>
              <a:rPr lang="it-IT" sz="800" dirty="0" smtClean="0">
                <a:solidFill>
                  <a:srgbClr val="002060"/>
                </a:solidFill>
                <a:latin typeface="Arial" panose="020B0604020202020204" pitchFamily="34" charset="0"/>
                <a:cs typeface="Arial" panose="020B0604020202020204" pitchFamily="34" charset="0"/>
              </a:rPr>
              <a:t/>
            </a:r>
            <a:br>
              <a:rPr lang="it-IT" sz="800" dirty="0" smtClean="0">
                <a:solidFill>
                  <a:srgbClr val="002060"/>
                </a:solidFill>
                <a:latin typeface="Arial" panose="020B0604020202020204" pitchFamily="34" charset="0"/>
                <a:cs typeface="Arial" panose="020B0604020202020204" pitchFamily="34" charset="0"/>
              </a:rPr>
            </a:br>
            <a:r>
              <a:rPr lang="it-IT" sz="2000" dirty="0" smtClean="0">
                <a:solidFill>
                  <a:srgbClr val="002060"/>
                </a:solidFill>
                <a:latin typeface="Arial" panose="020B0604020202020204" pitchFamily="34" charset="0"/>
                <a:cs typeface="Arial" panose="020B0604020202020204" pitchFamily="34" charset="0"/>
              </a:rPr>
              <a:t/>
            </a:r>
            <a:br>
              <a:rPr lang="it-IT" sz="2000" dirty="0" smtClean="0">
                <a:solidFill>
                  <a:srgbClr val="002060"/>
                </a:solidFill>
                <a:latin typeface="Arial" panose="020B0604020202020204" pitchFamily="34" charset="0"/>
                <a:cs typeface="Arial" panose="020B0604020202020204" pitchFamily="34" charset="0"/>
              </a:rPr>
            </a:br>
            <a:r>
              <a:rPr lang="it-IT" sz="2000" dirty="0" smtClean="0">
                <a:solidFill>
                  <a:srgbClr val="002060"/>
                </a:solidFill>
                <a:latin typeface="Arial" panose="020B0604020202020204" pitchFamily="34" charset="0"/>
                <a:cs typeface="Arial" panose="020B0604020202020204" pitchFamily="34" charset="0"/>
              </a:rPr>
              <a:t>E’ STATO COSTRUITO IN ITINERE,MAN MANO CHE SI ANDAVA AVANTI CON LA LETTURA  A PUNTATE DELLA STORIA DI CIPI’, ED E’ STATO POI, UTILIZZATO COME STRUMENTO DI SINTESI, UNA VOLTA COMPLETATA LA LETTURA DEL LIBRO.</a:t>
            </a:r>
            <a:br>
              <a:rPr lang="it-IT" sz="2000" dirty="0" smtClean="0">
                <a:solidFill>
                  <a:srgbClr val="002060"/>
                </a:solidFill>
                <a:latin typeface="Arial" panose="020B0604020202020204" pitchFamily="34" charset="0"/>
                <a:cs typeface="Arial" panose="020B0604020202020204" pitchFamily="34" charset="0"/>
              </a:rPr>
            </a:br>
            <a:r>
              <a:rPr lang="it-IT" sz="2000" dirty="0" smtClean="0">
                <a:solidFill>
                  <a:srgbClr val="002060"/>
                </a:solidFill>
                <a:latin typeface="Arial" panose="020B0604020202020204" pitchFamily="34" charset="0"/>
                <a:cs typeface="Arial" panose="020B0604020202020204" pitchFamily="34" charset="0"/>
              </a:rPr>
              <a:t/>
            </a:r>
            <a:br>
              <a:rPr lang="it-IT" sz="2000" dirty="0" smtClean="0">
                <a:solidFill>
                  <a:srgbClr val="002060"/>
                </a:solidFill>
                <a:latin typeface="Arial" panose="020B0604020202020204" pitchFamily="34" charset="0"/>
                <a:cs typeface="Arial" panose="020B0604020202020204" pitchFamily="34" charset="0"/>
              </a:rPr>
            </a:br>
            <a:r>
              <a:rPr lang="it-IT" sz="2000" dirty="0" smtClean="0">
                <a:solidFill>
                  <a:srgbClr val="002060"/>
                </a:solidFill>
                <a:latin typeface="Arial" panose="020B0604020202020204" pitchFamily="34" charset="0"/>
                <a:cs typeface="Arial" panose="020B0604020202020204" pitchFamily="34" charset="0"/>
              </a:rPr>
              <a:t>AL SUO INTERNO SONO RACCOLTE, IN DIVERSI MINIBOOK, LE INFORMAZIONI ESSENZIALI, MA ANCHE LE COSE CHE PIU’ HANNO ATTRATTO I BAMBINI DURANTE L’ASCOLTO DELLA BELLISSSIMA STORIA DEL PASSEROTTO CIPI’.</a:t>
            </a:r>
            <a:r>
              <a:rPr lang="it-IT" sz="2000" dirty="0">
                <a:solidFill>
                  <a:srgbClr val="002060"/>
                </a:solidFill>
                <a:latin typeface="Arial" panose="020B0604020202020204" pitchFamily="34" charset="0"/>
                <a:cs typeface="Arial" panose="020B0604020202020204" pitchFamily="34" charset="0"/>
              </a:rPr>
              <a:t/>
            </a:r>
            <a:br>
              <a:rPr lang="it-IT" sz="2000" dirty="0">
                <a:solidFill>
                  <a:srgbClr val="002060"/>
                </a:solidFill>
                <a:latin typeface="Arial" panose="020B0604020202020204" pitchFamily="34" charset="0"/>
                <a:cs typeface="Arial" panose="020B0604020202020204" pitchFamily="34" charset="0"/>
              </a:rPr>
            </a:br>
            <a:r>
              <a:rPr lang="it-IT" sz="2800" dirty="0" smtClean="0">
                <a:solidFill>
                  <a:srgbClr val="002060"/>
                </a:solidFill>
                <a:latin typeface="Arial" panose="020B0604020202020204" pitchFamily="34" charset="0"/>
                <a:cs typeface="Arial" panose="020B0604020202020204" pitchFamily="34" charset="0"/>
              </a:rPr>
              <a:t/>
            </a:r>
            <a:br>
              <a:rPr lang="it-IT" sz="2800" dirty="0" smtClean="0">
                <a:solidFill>
                  <a:srgbClr val="002060"/>
                </a:solidFill>
                <a:latin typeface="Arial" panose="020B0604020202020204" pitchFamily="34" charset="0"/>
                <a:cs typeface="Arial" panose="020B0604020202020204" pitchFamily="34" charset="0"/>
              </a:rPr>
            </a:br>
            <a:endParaRPr lang="it-IT" sz="2800" dirty="0">
              <a:solidFill>
                <a:srgbClr val="002060"/>
              </a:solidFill>
              <a:latin typeface="Arial" panose="020B0604020202020204" pitchFamily="34" charset="0"/>
              <a:cs typeface="Arial" panose="020B0604020202020204" pitchFamily="34" charset="0"/>
            </a:endParaRP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106492" y="4208896"/>
            <a:ext cx="2826910" cy="2213721"/>
          </a:xfrm>
          <a:prstGeom prst="rect">
            <a:avLst/>
          </a:prstGeom>
        </p:spPr>
      </p:pic>
    </p:spTree>
    <p:extLst>
      <p:ext uri="{BB962C8B-B14F-4D97-AF65-F5344CB8AC3E}">
        <p14:creationId xmlns:p14="http://schemas.microsoft.com/office/powerpoint/2010/main" val="403309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52525" y="118864"/>
            <a:ext cx="9805527" cy="957462"/>
          </a:xfrm>
        </p:spPr>
        <p:txBody>
          <a:bodyPr>
            <a:normAutofit/>
          </a:bodyPr>
          <a:lstStyle/>
          <a:p>
            <a:r>
              <a:rPr lang="it-IT" sz="4000" dirty="0" smtClean="0">
                <a:solidFill>
                  <a:srgbClr val="002060"/>
                </a:solidFill>
                <a:latin typeface="Arial" panose="020B0604020202020204" pitchFamily="34" charset="0"/>
                <a:cs typeface="Arial" panose="020B0604020202020204" pitchFamily="34" charset="0"/>
              </a:rPr>
              <a:t>I bambini a lavoro…….</a:t>
            </a:r>
            <a:endParaRPr lang="it-IT" sz="4000" dirty="0">
              <a:solidFill>
                <a:srgbClr val="002060"/>
              </a:solidFill>
              <a:latin typeface="Arial" panose="020B0604020202020204" pitchFamily="34" charset="0"/>
              <a:cs typeface="Arial" panose="020B0604020202020204" pitchFamily="34" charset="0"/>
            </a:endParaRPr>
          </a:p>
        </p:txBody>
      </p:sp>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82703" y="2161714"/>
            <a:ext cx="3315311" cy="3876674"/>
          </a:xfrm>
          <a:prstGeom prst="rect">
            <a:avLst/>
          </a:prstGeo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624798" y="2253200"/>
            <a:ext cx="4837471" cy="3693703"/>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8371" y="2442395"/>
            <a:ext cx="4267200" cy="3819525"/>
          </a:xfrm>
          <a:prstGeom prst="rect">
            <a:avLst/>
          </a:prstGeom>
        </p:spPr>
      </p:pic>
    </p:spTree>
    <p:extLst>
      <p:ext uri="{BB962C8B-B14F-4D97-AF65-F5344CB8AC3E}">
        <p14:creationId xmlns:p14="http://schemas.microsoft.com/office/powerpoint/2010/main" val="325636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56495" y="516194"/>
            <a:ext cx="11571711" cy="811161"/>
          </a:xfrm>
        </p:spPr>
        <p:txBody>
          <a:bodyPr>
            <a:normAutofit/>
          </a:bodyPr>
          <a:lstStyle/>
          <a:p>
            <a:r>
              <a:rPr lang="it-IT" sz="3600" dirty="0" smtClean="0">
                <a:solidFill>
                  <a:srgbClr val="002060"/>
                </a:solidFill>
                <a:latin typeface="Arial" panose="020B0604020202020204" pitchFamily="34" charset="0"/>
                <a:cs typeface="Arial" panose="020B0604020202020204" pitchFamily="34" charset="0"/>
              </a:rPr>
              <a:t>…</a:t>
            </a:r>
            <a:r>
              <a:rPr lang="it-IT" sz="4000" dirty="0" err="1" smtClean="0">
                <a:solidFill>
                  <a:srgbClr val="002060"/>
                </a:solidFill>
                <a:latin typeface="Arial" panose="020B0604020202020204" pitchFamily="34" charset="0"/>
                <a:cs typeface="Arial" panose="020B0604020202020204" pitchFamily="34" charset="0"/>
              </a:rPr>
              <a:t>colorano,ritagliano,incollano</a:t>
            </a:r>
            <a:r>
              <a:rPr lang="it-IT" sz="4000" dirty="0" smtClean="0">
                <a:solidFill>
                  <a:srgbClr val="002060"/>
                </a:solidFill>
                <a:latin typeface="Arial" panose="020B0604020202020204" pitchFamily="34" charset="0"/>
                <a:cs typeface="Arial" panose="020B0604020202020204" pitchFamily="34" charset="0"/>
              </a:rPr>
              <a:t>…</a:t>
            </a:r>
            <a:r>
              <a:rPr lang="it-IT" sz="3600" dirty="0" smtClean="0">
                <a:solidFill>
                  <a:srgbClr val="002060"/>
                </a:solidFill>
                <a:latin typeface="Arial" panose="020B0604020202020204" pitchFamily="34" charset="0"/>
                <a:cs typeface="Arial" panose="020B0604020202020204" pitchFamily="34" charset="0"/>
              </a:rPr>
              <a:t>..</a:t>
            </a:r>
            <a:endParaRPr lang="it-IT" sz="3600" dirty="0">
              <a:solidFill>
                <a:srgbClr val="002060"/>
              </a:solidFill>
              <a:latin typeface="Arial" panose="020B0604020202020204" pitchFamily="34" charset="0"/>
              <a:cs typeface="Arial" panose="020B0604020202020204" pitchFamily="34" charset="0"/>
            </a:endParaRP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115918">
            <a:off x="-94103" y="2230182"/>
            <a:ext cx="3831855" cy="2824005"/>
          </a:xfrm>
          <a:prstGeom prst="rect">
            <a:avLst/>
          </a:prstGeo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174955" y="1910451"/>
            <a:ext cx="3707990" cy="3598511"/>
          </a:xfrm>
          <a:prstGeom prst="rect">
            <a:avLst/>
          </a:prstGeom>
        </p:spPr>
      </p:pic>
      <p:pic>
        <p:nvPicPr>
          <p:cNvPr id="3" name="Immagin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39613" y="2157767"/>
            <a:ext cx="4527755" cy="4479007"/>
          </a:xfrm>
          <a:prstGeom prst="rect">
            <a:avLst/>
          </a:prstGeom>
        </p:spPr>
      </p:pic>
    </p:spTree>
    <p:extLst>
      <p:ext uri="{BB962C8B-B14F-4D97-AF65-F5344CB8AC3E}">
        <p14:creationId xmlns:p14="http://schemas.microsoft.com/office/powerpoint/2010/main" val="146978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07922" y="190500"/>
            <a:ext cx="10014155" cy="1033616"/>
          </a:xfrm>
        </p:spPr>
        <p:txBody>
          <a:bodyPr>
            <a:normAutofit/>
          </a:bodyPr>
          <a:lstStyle/>
          <a:p>
            <a:r>
              <a:rPr lang="it-IT" sz="3200" dirty="0" smtClean="0">
                <a:latin typeface="Arial" panose="020B0604020202020204" pitchFamily="34" charset="0"/>
                <a:cs typeface="Arial" panose="020B0604020202020204" pitchFamily="34" charset="0"/>
              </a:rPr>
              <a:t>…</a:t>
            </a:r>
            <a:r>
              <a:rPr lang="it-IT" sz="3200" dirty="0" smtClean="0">
                <a:solidFill>
                  <a:srgbClr val="002060"/>
                </a:solidFill>
                <a:latin typeface="Arial" panose="020B0604020202020204" pitchFamily="34" charset="0"/>
                <a:cs typeface="Arial" panose="020B0604020202020204" pitchFamily="34" charset="0"/>
              </a:rPr>
              <a:t>in piccoli gruppi, si confrontano, discutono…</a:t>
            </a:r>
            <a:endParaRPr lang="it-IT" sz="3200" dirty="0">
              <a:solidFill>
                <a:srgbClr val="002060"/>
              </a:solidFill>
              <a:latin typeface="Arial" panose="020B0604020202020204" pitchFamily="34" charset="0"/>
              <a:cs typeface="Arial" panose="020B0604020202020204" pitchFamily="34" charset="0"/>
            </a:endParaRP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26395" y="3440184"/>
            <a:ext cx="3422239" cy="2859186"/>
          </a:xfrm>
          <a:prstGeom prst="rect">
            <a:avLst/>
          </a:prstGeo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913801" y="2528812"/>
            <a:ext cx="4321280" cy="2862263"/>
          </a:xfrm>
          <a:prstGeom prst="rect">
            <a:avLst/>
          </a:prstGeom>
        </p:spPr>
      </p:pic>
      <p:pic>
        <p:nvPicPr>
          <p:cNvPr id="6"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441061">
            <a:off x="7860506" y="1234776"/>
            <a:ext cx="2557462" cy="2901135"/>
          </a:xfrm>
          <a:prstGeom prst="rect">
            <a:avLst/>
          </a:prstGeom>
        </p:spPr>
      </p:pic>
      <p:pic>
        <p:nvPicPr>
          <p:cNvPr id="3" name="Immagin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7160" y="4237747"/>
            <a:ext cx="4552950" cy="2343150"/>
          </a:xfrm>
          <a:prstGeom prst="rect">
            <a:avLst/>
          </a:prstGeom>
        </p:spPr>
      </p:pic>
    </p:spTree>
    <p:extLst>
      <p:ext uri="{BB962C8B-B14F-4D97-AF65-F5344CB8AC3E}">
        <p14:creationId xmlns:p14="http://schemas.microsoft.com/office/powerpoint/2010/main" val="368751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occia">
  <a:themeElements>
    <a:clrScheme name="Gocci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Gocci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cci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TM04033925[[fn=Goccia]]</Template>
  <TotalTime>567</TotalTime>
  <Words>265</Words>
  <Application>Microsoft Office PowerPoint</Application>
  <PresentationFormat>Widescreen</PresentationFormat>
  <Paragraphs>26</Paragraphs>
  <Slides>25</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25</vt:i4>
      </vt:variant>
    </vt:vector>
  </HeadingPairs>
  <TitlesOfParts>
    <vt:vector size="30" baseType="lpstr">
      <vt:lpstr>Arial</vt:lpstr>
      <vt:lpstr>Calibri</vt:lpstr>
      <vt:lpstr>Comic Sans MS</vt:lpstr>
      <vt:lpstr>Tw Cen MT</vt:lpstr>
      <vt:lpstr>Goccia</vt:lpstr>
      <vt:lpstr>Esperienze di DIDATTICA INNOVATIVA NELLA SCUOLA DELL’INFANZIA  ANNO SCOLASTICO 2016/2017   IL LAPBOOK  STRUMENTO DIDATTICO CHE RIENTRA NELLA    SFERA DEL «LEARNING BY DOING»      (IMPARARE FACENDO)  a cura dell’ins.te silvana maretto</vt:lpstr>
      <vt:lpstr>PER STARE AL PASSO CON I TEMPI E CON LE CRESCENTI ESIGENZE  DEGLI ALUNNI, AGLI INSEGNANTI SI RICHIEDE DI ADATTARE CONTINUAMENTE IL PROPRIO MODO DI insegnare sperimentando «Nuovi modi di fare scuola».  PER QUESTO  C’E’ LA NECESSITA’ DI APPLICARE STRATEGIE EDUCATIVO-DIDATTICHE VALIDE ED EFFICACI NEL PROMUOVERE  NON SOLO L’APPRENDIMENTO DEGLI ALUNNI , MA  ANCHE IL LORO BENESSERE EMOTIVO-MOTIVAZIONALE NELLO STARE INSIEME A SCUOLA.</vt:lpstr>
      <vt:lpstr>   PERCHE’ IL LAPBOOK A SCUOLA  LA SCELTA DI SPERIMENTARE UN LAPBOOK   COME PRODOTTO CONCLUSIVO DI PERCORSI   DIDATTICI, NASCE IN SEGUITO AD UN   PERSONALE  APPROFONDIMENTO SUL   LAPBOOK COME STRUMENTO INNOVATIVO DI   COSTRUZIONE E VERIFICA DELLE   COMPETENZE. </vt:lpstr>
      <vt:lpstr>  COS’E’ IL LAPBOOK  IL LAPBOOK NON E’ UN «LAVORETTO», ma uno  strumento didattico che stimola la   curiosita’ e facilita l’apprendimento.  I lapbook sono delle simpatiche ,creative,   colorate cartellette  che raccolgono in   diversi mini libri, di diverso formato, il   lavoro didattico, lo documentano, rendono   piacevole, divertente, ordinato il lavoro   svolto dagli alunni a scuola.    </vt:lpstr>
      <vt:lpstr>Il lapbook e’ un insieme dinamico e creativo di   materiali che si adatta a qualsiasi  eta’ e scuola  e si   puo’ facilmente utilizzare per qualsiasi   argomento.    Una volta scelto l’argomento, si selezionano e si   organizzano le informazioni principali: SI CREA   QUINDI, UNA MAPPA CONCETTUALE TRIDIMENSIONALE   CON IMMAGINI E FORME CHE AIUTANO A CAPIRE E   RICORDARE.</vt:lpstr>
      <vt:lpstr>REALIZZAZIONE DI UN LAPBOOK SUL LIBRO «cipi’» DI M.LODI, A CONCLUSIONE DI UN PERCORSO DI  LETTURA (VICARIATA) E  ASCOLTO nell’ambito del laboratorio linguistico-espressivo.  E’ STATO COSTRUITO IN ITINERE,MAN MANO CHE SI ANDAVA AVANTI CON LA LETTURA  A PUNTATE DELLA STORIA DI CIPI’, ED E’ STATO POI, UTILIZZATO COME STRUMENTO DI SINTESI, UNA VOLTA COMPLETATA LA LETTURA DEL LIBRO.  AL SUO INTERNO SONO RACCOLTE, IN DIVERSI MINIBOOK, LE INFORMAZIONI ESSENZIALI, MA ANCHE LE COSE CHE PIU’ HANNO ATTRATTO I BAMBINI DURANTE L’ASCOLTO DELLA BELLISSSIMA STORIA DEL PASSEROTTO CIPI’.  </vt:lpstr>
      <vt:lpstr>I bambini a lavoro…….</vt:lpstr>
      <vt:lpstr>…colorano,ritagliano,incollano…..</vt:lpstr>
      <vt:lpstr>…in piccoli gruppi, si confrontano, discutono…</vt:lpstr>
      <vt:lpstr>L’insegnante li guida, suggerisce, consiglia.</vt:lpstr>
      <vt:lpstr>Questo e’ il lavoro completato: APRENDO LA CARTELLETTA I BAMBINI RIPERCORRONO I FATTI PIU’ SIGNIFICATIVI DELLA STORIA.</vt:lpstr>
      <vt:lpstr>LAPBOOK A PARETE SUL CICLO DELL’ACQUA (COMPITO AUTENTICO II^ u.d.a.)</vt:lpstr>
      <vt:lpstr>I BAMBINI A LAVORO….</vt:lpstr>
      <vt:lpstr>…INSIEME!</vt:lpstr>
      <vt:lpstr>Completato il lavoro, lo riguardano, lo controllano e ….</vt:lpstr>
      <vt:lpstr>…sono proprio soddisfatti di cio’ che hanno fatto!</vt:lpstr>
      <vt:lpstr>LE PRIME DUE ESPERIENZE DI LAPBOOK SONO   PIACIUTE MOLTO AI BAMBINI E PERCIO’,  SONO STATE   RIPROPOSTE  SIA NEL LABORATORIO LINGUISTICO-  ESPRESSIVO CHE In QUELLO LOGICO-MATEMATICO.</vt:lpstr>
      <vt:lpstr>PER IL LAPBOOK «GIOCO E SCOPRO LETTERE E PAROLE» si sono realizzate attivita’ di interpretazione e riconoscimento, che aiutano i bambini a scoprire e decodificare la scrittura convenzionale, attivita’ di gioco e di pregrafismo che favoriscono la scoperta del codice scritto e la lettura delle immagini.</vt:lpstr>
      <vt:lpstr>I BAMBINI A LAVORO</vt:lpstr>
      <vt:lpstr>IL  LAPBOOK COMPLETATO</vt:lpstr>
      <vt:lpstr>L’IDEA GUIDA DEL LAPBOOK « gioco e scopro i numeri» E’ STATA QUELLA DI FAVORIRE NEI BAMBINI UN APPRENDIMENTO SIGNIFICATIVO CHE SI FONDI SUL PENSIERO LOGICO-MATEMATICO, ATTRAVERSO UN PERCORSO OPERATIVO CHE SI E’ ARTICOLATO SU DUE PISTE DIDATTICHE: I NUMERI E LE QUANTITA’.</vt:lpstr>
      <vt:lpstr>I BAMBINI COLORANO, RICERCANO, RITAGLIANO, INCOLLANO.</vt:lpstr>
      <vt:lpstr> QUESTO E’ IL LAPBOOK COMPLETATO </vt:lpstr>
      <vt:lpstr>PARTICOLARI DELLA PARTE INTERNA</vt:lpstr>
      <vt:lpstr>       IL LAVORO E’ STATO FATICOSO PERCHE’ I  BAMBINI ERANO TANTI, MA CHE   SODDISFAZIONE QUANDO LA MATTINA   CHIEDEVANO:   «MAESTRA, OGGI FACCIAMO IL LAPBOOK?»</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DIDATTICA INNOVATIVA:  IL LAPBOOK</dc:title>
  <dc:creator>Silvana Maretto</dc:creator>
  <cp:lastModifiedBy>Antonietta Maglio</cp:lastModifiedBy>
  <cp:revision>57</cp:revision>
  <dcterms:created xsi:type="dcterms:W3CDTF">2017-06-02T08:47:48Z</dcterms:created>
  <dcterms:modified xsi:type="dcterms:W3CDTF">2017-06-27T20:10:36Z</dcterms:modified>
</cp:coreProperties>
</file>