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sldIdLst>
    <p:sldId id="282" r:id="rId2"/>
    <p:sldId id="256" r:id="rId3"/>
    <p:sldId id="276" r:id="rId4"/>
    <p:sldId id="277" r:id="rId5"/>
    <p:sldId id="278" r:id="rId6"/>
    <p:sldId id="279" r:id="rId7"/>
    <p:sldId id="280" r:id="rId8"/>
    <p:sldId id="281" r:id="rId9"/>
    <p:sldId id="257" r:id="rId10"/>
    <p:sldId id="258" r:id="rId11"/>
    <p:sldId id="259" r:id="rId12"/>
    <p:sldId id="260" r:id="rId13"/>
    <p:sldId id="261" r:id="rId14"/>
    <p:sldId id="265" r:id="rId15"/>
    <p:sldId id="262" r:id="rId16"/>
    <p:sldId id="263" r:id="rId17"/>
    <p:sldId id="264" r:id="rId18"/>
    <p:sldId id="266" r:id="rId19"/>
    <p:sldId id="267" r:id="rId20"/>
    <p:sldId id="268" r:id="rId21"/>
    <p:sldId id="269" r:id="rId22"/>
    <p:sldId id="270" r:id="rId23"/>
    <p:sldId id="271" r:id="rId24"/>
    <p:sldId id="273"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9" d="100"/>
          <a:sy n="69" d="100"/>
        </p:scale>
        <p:origin x="-60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209210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429455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271888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723F39-D0F3-465E-9A07-11D890A493EA}" type="slidenum">
              <a:rPr lang="it-IT" smtClean="0"/>
              <a:pPr/>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34332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299209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3666510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3899376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148143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120767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39906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196083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418355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367249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70866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73603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294963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838B8E2-D36E-4760-A652-3C2CC1DCF72A}" type="datetimeFigureOut">
              <a:rPr lang="it-IT" smtClean="0"/>
              <a:pPr/>
              <a:t>26/06/2016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310963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8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838B8E2-D36E-4760-A652-3C2CC1DCF72A}" type="datetimeFigureOut">
              <a:rPr lang="it-IT" smtClean="0"/>
              <a:pPr/>
              <a:t>26/06/2016</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6723F39-D0F3-465E-9A07-11D890A493EA}" type="slidenum">
              <a:rPr lang="it-IT" smtClean="0"/>
              <a:pPr/>
              <a:t>‹N›</a:t>
            </a:fld>
            <a:endParaRPr lang="it-IT"/>
          </a:p>
        </p:txBody>
      </p:sp>
    </p:spTree>
    <p:extLst>
      <p:ext uri="{BB962C8B-B14F-4D97-AF65-F5344CB8AC3E}">
        <p14:creationId xmlns="" xmlns:p14="http://schemas.microsoft.com/office/powerpoint/2010/main" val="789250378"/>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149" y="0"/>
            <a:ext cx="10364451" cy="1596177"/>
          </a:xfrm>
        </p:spPr>
        <p:txBody>
          <a:bodyPr/>
          <a:lstStyle/>
          <a:p>
            <a:r>
              <a:rPr lang="it-IT" dirty="0" smtClean="0">
                <a:latin typeface="Forte" panose="03060902040502070203" pitchFamily="66" charset="0"/>
              </a:rPr>
              <a:t>Monteforte irpino</a:t>
            </a:r>
            <a:endParaRPr lang="it-IT" dirty="0">
              <a:latin typeface="Forte" panose="03060902040502070203" pitchFamily="66" charset="0"/>
            </a:endParaRPr>
          </a:p>
        </p:txBody>
      </p:sp>
      <p:pic>
        <p:nvPicPr>
          <p:cNvPr id="4" name="Segnaposto contenuto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6635932" y="3850652"/>
            <a:ext cx="5687105" cy="2901383"/>
          </a:xfrm>
          <a:prstGeom prst="rect">
            <a:avLst/>
          </a:prstGeom>
          <a:ln>
            <a:noFill/>
          </a:ln>
          <a:effectLst>
            <a:softEdge rad="112500"/>
          </a:effectLst>
        </p:spPr>
      </p:pic>
      <p:pic>
        <p:nvPicPr>
          <p:cNvPr id="8" name="Immagine 7"/>
          <p:cNvPicPr>
            <a:picLocks noChangeAspect="1"/>
          </p:cNvPicPr>
          <p:nvPr/>
        </p:nvPicPr>
        <p:blipFill>
          <a:blip r:embed="rId3" cstate="print"/>
          <a:stretch>
            <a:fillRect/>
          </a:stretch>
        </p:blipFill>
        <p:spPr>
          <a:xfrm>
            <a:off x="0" y="2086233"/>
            <a:ext cx="5633192" cy="7858425"/>
          </a:xfrm>
          <a:prstGeom prst="rect">
            <a:avLst/>
          </a:prstGeom>
        </p:spPr>
      </p:pic>
    </p:spTree>
    <p:extLst>
      <p:ext uri="{BB962C8B-B14F-4D97-AF65-F5344CB8AC3E}">
        <p14:creationId xmlns="" xmlns:p14="http://schemas.microsoft.com/office/powerpoint/2010/main" val="14633627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2169622" y="980903"/>
            <a:ext cx="7963594" cy="5062450"/>
          </a:xfrm>
        </p:spPr>
        <p:txBody>
          <a:bodyPr/>
          <a:lstStyle/>
          <a:p>
            <a:pPr marL="0" indent="0" algn="ctr">
              <a:buNone/>
            </a:pP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MICIA MICELLA</a:t>
            </a:r>
          </a:p>
          <a:p>
            <a:pPr marL="0" indent="0" algn="ctr">
              <a:buNone/>
            </a:pP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Micia micella,</a:t>
            </a:r>
          </a:p>
          <a:p>
            <a:pPr marL="0" indent="0" algn="ctr">
              <a:buNone/>
            </a:pPr>
            <a:r>
              <a:rPr lang="it-IT" b="1" i="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Vatta</a:t>
            </a: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b="1" i="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vattella</a:t>
            </a:r>
            <a:endPar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pPr marL="0" indent="0" algn="ctr">
              <a:buNone/>
            </a:pPr>
            <a:r>
              <a:rPr lang="it-IT" b="1" i="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Addò</a:t>
            </a: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si </a:t>
            </a:r>
            <a:r>
              <a:rPr lang="it-IT" b="1" i="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gghiut</a:t>
            </a: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p>
          <a:p>
            <a:pPr algn="ctr">
              <a:buFontTx/>
              <a:buChar char="-"/>
            </a:pPr>
            <a:r>
              <a:rPr lang="it-IT" b="1" i="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Addò</a:t>
            </a: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b="1" i="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zè</a:t>
            </a: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rosa</a:t>
            </a:r>
          </a:p>
          <a:p>
            <a:pPr marL="0" indent="0" algn="ctr">
              <a:buNone/>
            </a:pP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che t’ ha dato ?</a:t>
            </a:r>
          </a:p>
          <a:p>
            <a:pPr algn="ctr">
              <a:buFontTx/>
              <a:buChar char="-"/>
            </a:pP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o </a:t>
            </a:r>
            <a:r>
              <a:rPr lang="it-IT" b="1" i="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ppane</a:t>
            </a: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c’o caso, </a:t>
            </a:r>
          </a:p>
          <a:p>
            <a:pPr marL="0" indent="0" algn="ctr">
              <a:buNone/>
            </a:pP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Fusta la casa,</a:t>
            </a:r>
          </a:p>
          <a:p>
            <a:pPr marL="0" indent="0" algn="ctr">
              <a:buNone/>
            </a:pPr>
            <a:r>
              <a:rPr lang="it-IT" b="1" i="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Fusta la </a:t>
            </a:r>
            <a:r>
              <a:rPr lang="it-IT" b="1" i="1" cap="none" spc="50" dirty="0" smtClean="0">
                <a:ln w="9525" cmpd="sng">
                  <a:solidFill>
                    <a:schemeClr val="accent1"/>
                  </a:solidFill>
                  <a:prstDash val="solid"/>
                </a:ln>
                <a:effectLst>
                  <a:glow rad="38100">
                    <a:schemeClr val="accent1">
                      <a:alpha val="40000"/>
                    </a:schemeClr>
                  </a:glow>
                </a:effectLst>
                <a:latin typeface="Cooper Black" panose="0208090404030B020404" pitchFamily="18" charset="0"/>
              </a:rPr>
              <a:t>casa</a:t>
            </a:r>
          </a:p>
        </p:txBody>
      </p:sp>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34995" y="3618412"/>
            <a:ext cx="2155372" cy="2220686"/>
          </a:xfrm>
          <a:prstGeom prst="rect">
            <a:avLst/>
          </a:prstGeom>
        </p:spPr>
      </p:pic>
    </p:spTree>
    <p:extLst>
      <p:ext uri="{BB962C8B-B14F-4D97-AF65-F5344CB8AC3E}">
        <p14:creationId xmlns="" xmlns:p14="http://schemas.microsoft.com/office/powerpoint/2010/main" val="41358604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2"/>
                                        </p:tgtEl>
                                        <p:attrNameLst>
                                          <p:attrName>style.visibility</p:attrName>
                                        </p:attrNameLst>
                                      </p:cBhvr>
                                      <p:to>
                                        <p:strVal val="visible"/>
                                      </p:to>
                                    </p:set>
                                    <p:animEffect transition="in" filter="wipe(down)">
                                      <p:cBhvr>
                                        <p:cTn id="169" dur="580">
                                          <p:stCondLst>
                                            <p:cond delay="0"/>
                                          </p:stCondLst>
                                        </p:cTn>
                                        <p:tgtEl>
                                          <p:spTgt spid="2"/>
                                        </p:tgtEl>
                                      </p:cBhvr>
                                    </p:animEffect>
                                    <p:anim calcmode="lin" valueType="num">
                                      <p:cBhvr>
                                        <p:cTn id="17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5" dur="26">
                                          <p:stCondLst>
                                            <p:cond delay="650"/>
                                          </p:stCondLst>
                                        </p:cTn>
                                        <p:tgtEl>
                                          <p:spTgt spid="2"/>
                                        </p:tgtEl>
                                      </p:cBhvr>
                                      <p:to x="100000" y="60000"/>
                                    </p:animScale>
                                    <p:animScale>
                                      <p:cBhvr>
                                        <p:cTn id="176" dur="166" decel="50000">
                                          <p:stCondLst>
                                            <p:cond delay="676"/>
                                          </p:stCondLst>
                                        </p:cTn>
                                        <p:tgtEl>
                                          <p:spTgt spid="2"/>
                                        </p:tgtEl>
                                      </p:cBhvr>
                                      <p:to x="100000" y="100000"/>
                                    </p:animScale>
                                    <p:animScale>
                                      <p:cBhvr>
                                        <p:cTn id="177" dur="26">
                                          <p:stCondLst>
                                            <p:cond delay="1312"/>
                                          </p:stCondLst>
                                        </p:cTn>
                                        <p:tgtEl>
                                          <p:spTgt spid="2"/>
                                        </p:tgtEl>
                                      </p:cBhvr>
                                      <p:to x="100000" y="80000"/>
                                    </p:animScale>
                                    <p:animScale>
                                      <p:cBhvr>
                                        <p:cTn id="178" dur="166" decel="50000">
                                          <p:stCondLst>
                                            <p:cond delay="1338"/>
                                          </p:stCondLst>
                                        </p:cTn>
                                        <p:tgtEl>
                                          <p:spTgt spid="2"/>
                                        </p:tgtEl>
                                      </p:cBhvr>
                                      <p:to x="100000" y="100000"/>
                                    </p:animScale>
                                    <p:animScale>
                                      <p:cBhvr>
                                        <p:cTn id="179" dur="26">
                                          <p:stCondLst>
                                            <p:cond delay="1642"/>
                                          </p:stCondLst>
                                        </p:cTn>
                                        <p:tgtEl>
                                          <p:spTgt spid="2"/>
                                        </p:tgtEl>
                                      </p:cBhvr>
                                      <p:to x="100000" y="90000"/>
                                    </p:animScale>
                                    <p:animScale>
                                      <p:cBhvr>
                                        <p:cTn id="180" dur="166" decel="50000">
                                          <p:stCondLst>
                                            <p:cond delay="1668"/>
                                          </p:stCondLst>
                                        </p:cTn>
                                        <p:tgtEl>
                                          <p:spTgt spid="2"/>
                                        </p:tgtEl>
                                      </p:cBhvr>
                                      <p:to x="100000" y="100000"/>
                                    </p:animScale>
                                    <p:animScale>
                                      <p:cBhvr>
                                        <p:cTn id="181" dur="26">
                                          <p:stCondLst>
                                            <p:cond delay="1808"/>
                                          </p:stCondLst>
                                        </p:cTn>
                                        <p:tgtEl>
                                          <p:spTgt spid="2"/>
                                        </p:tgtEl>
                                      </p:cBhvr>
                                      <p:to x="100000" y="95000"/>
                                    </p:animScale>
                                    <p:animScale>
                                      <p:cBhvr>
                                        <p:cTn id="18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964" y="0"/>
            <a:ext cx="10364451" cy="1338349"/>
          </a:xfrm>
        </p:spPr>
        <p:txBody>
          <a:bodyPr/>
          <a:lstStyle/>
          <a:p>
            <a:r>
              <a:rPr lang="it-IT"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A </a:t>
            </a:r>
            <a:r>
              <a:rPr lang="it-IT" cap="none"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zeza</a:t>
            </a:r>
            <a:r>
              <a:rPr lang="it-IT"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 </a:t>
            </a:r>
            <a:r>
              <a:rPr lang="it-IT" cap="none"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maretiello,vicenzella</a:t>
            </a:r>
            <a:r>
              <a:rPr lang="it-IT"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 </a:t>
            </a:r>
            <a:br>
              <a:rPr lang="it-IT"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br>
            <a:r>
              <a:rPr lang="it-IT"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,don </a:t>
            </a:r>
            <a:r>
              <a:rPr lang="it-IT" cap="none"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nicola</a:t>
            </a:r>
            <a:endParaRPr lang="it-IT"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endParaRPr>
          </a:p>
        </p:txBody>
      </p:sp>
      <p:sp>
        <p:nvSpPr>
          <p:cNvPr id="3" name="Segnaposto contenuto 2"/>
          <p:cNvSpPr>
            <a:spLocks noGrp="1"/>
          </p:cNvSpPr>
          <p:nvPr>
            <p:ph sz="quarter" idx="13"/>
          </p:nvPr>
        </p:nvSpPr>
        <p:spPr>
          <a:xfrm>
            <a:off x="795867" y="1529542"/>
            <a:ext cx="11107956" cy="5145578"/>
          </a:xfrm>
        </p:spPr>
        <p:txBody>
          <a:bodyPr>
            <a:normAutofit/>
          </a:bodyPr>
          <a:lstStyle/>
          <a:p>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Maretiello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zeza</a:t>
            </a:r>
            <a:endPar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ndParaRP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Sentite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signuri</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miei                                                          </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‘sta frasca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te sbatte</a:t>
            </a:r>
          </a:p>
          <a:p>
            <a:pPr marL="0" indent="0">
              <a:buNone/>
            </a:pP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mme</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che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mme</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succere</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rint</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stu</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bruttu</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naso,</a:t>
            </a:r>
          </a:p>
          <a:p>
            <a:pPr marL="0" indent="0">
              <a:buNone/>
            </a:pP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nnanz’a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sta ‘brutta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mpesa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re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mugliera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chill’era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don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fabbrizio</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t>
            </a:r>
          </a:p>
          <a:p>
            <a:pPr marL="0" indent="0">
              <a:buNone/>
            </a:pP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Aiere</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sera turnai a ‘casa,                                             ‘o padrone ‘e casa.</a:t>
            </a:r>
          </a:p>
          <a:p>
            <a:pPr marL="0" indent="0">
              <a:buNone/>
            </a:pP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truvai</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senza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cannela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vuleva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li denari</a:t>
            </a:r>
          </a:p>
          <a:p>
            <a:pPr marL="0" indent="0">
              <a:buNone/>
            </a:pP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E don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nicola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sott’ ‘o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lietto</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steva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re li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tierzi</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passati,</a:t>
            </a:r>
          </a:p>
          <a:p>
            <a:pPr marL="0" indent="0">
              <a:buNone/>
            </a:pP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Ze</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che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nce</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faceva?                                                                 Si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nun</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era pe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vicenzella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p>
          <a:p>
            <a:pPr marL="0" indent="0">
              <a:buNone/>
            </a:pP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ievo</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carcerata,</a:t>
            </a:r>
          </a:p>
          <a:p>
            <a:pPr marL="0" indent="0">
              <a:buNone/>
            </a:pP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ievo</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ncatenata</a:t>
            </a: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t>
            </a:r>
          </a:p>
          <a:p>
            <a:pPr marL="0" indent="0">
              <a:buNone/>
            </a:pPr>
            <a:endParaRPr lang="it-IT"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endParaRPr>
          </a:p>
        </p:txBody>
      </p:sp>
    </p:spTree>
    <p:extLst>
      <p:ext uri="{BB962C8B-B14F-4D97-AF65-F5344CB8AC3E}">
        <p14:creationId xmlns="" xmlns:p14="http://schemas.microsoft.com/office/powerpoint/2010/main" val="27436739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trips(down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trips(down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trips(downLeft)">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897468" y="739832"/>
            <a:ext cx="10930465" cy="5960225"/>
          </a:xfrm>
        </p:spPr>
        <p:txBody>
          <a:bodyPr/>
          <a:lstStyle/>
          <a:p>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Maretiello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zeza</a:t>
            </a:r>
            <a:endPar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ndParaRP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Oi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zé</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ca</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i’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mo</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iesco</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si pazzo si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lu</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cride</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p>
          <a:p>
            <a:pPr marL="0" indent="0">
              <a:buNone/>
            </a:pPr>
            <a:r>
              <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statt</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attienta</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 ‘sta figliola,                          c’ ‘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aggia</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tenè</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‘NZERRATA</a:t>
            </a: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Tu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ca</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si ‘a mamma falla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bbona</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scola.    </a:t>
            </a:r>
            <a:r>
              <a:rPr lang="it-IT" sz="19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‘STA FIGLIA CA M’ è NNATA SFURTUNATA</a:t>
            </a:r>
          </a:p>
          <a:p>
            <a:pPr marL="0" indent="0">
              <a:buNone/>
            </a:pP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Tienela</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nzerrata</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9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MA ‘I SEMPRE LE STONGO A DDIRE</a:t>
            </a:r>
          </a:p>
          <a:p>
            <a:pPr marL="0" indent="0">
              <a:buNone/>
            </a:pP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Nun</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 fa’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pratticare</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‘NA FEMMANA UNURATA</a:t>
            </a: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Ca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chello</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ca</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nun</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sape s’ ‘o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ppò</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mbarare</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è MMEGLIO ‘E NUTESORO,</a:t>
            </a:r>
          </a:p>
          <a:p>
            <a:pPr marL="0" indent="0">
              <a:buNone/>
            </a:pP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Zé</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 ‘o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ppò</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mbarare</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MA SISTIMATA,</a:t>
            </a: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NEH, MA SISTIMATA.</a:t>
            </a:r>
          </a:p>
        </p:txBody>
      </p:sp>
    </p:spTree>
    <p:extLst>
      <p:ext uri="{BB962C8B-B14F-4D97-AF65-F5344CB8AC3E}">
        <p14:creationId xmlns="" xmlns:p14="http://schemas.microsoft.com/office/powerpoint/2010/main" val="16312715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185333" y="739833"/>
            <a:ext cx="11006666" cy="5885411"/>
          </a:xfrm>
        </p:spPr>
        <p:txBody>
          <a:bodyPr/>
          <a:lstStyle/>
          <a:p>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MARETIELLO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zeza</a:t>
            </a:r>
            <a:endPar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ndParaRP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E A MME M’  STATO RITTO,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st’abbate</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ca</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tu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rici</a:t>
            </a:r>
            <a:endPar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ndParaRP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PE’ TUTTU STU CUNTUORNO                                        i’ n’aggio mai visto</a:t>
            </a: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CHE CCA CEVSTA N’ABBATE NOTTE                         oggi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nce</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vonno</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male</a:t>
            </a: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E GHIURNO. OI ZE’ CA SI TE ‘NCOCCIO      tutti ‘sti fatti te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veneno</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cuntare</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t>
            </a: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‘NA BHONA VARRIATA                                                      te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venevo</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 </a:t>
            </a:r>
            <a:r>
              <a:rPr lang="it-IT"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cuntare</a:t>
            </a: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 QUACCHE PIZZO ‘A TIENE APPARICCHIATA,</a:t>
            </a:r>
          </a:p>
          <a:p>
            <a:pPr marL="0" indent="0">
              <a:buNone/>
            </a:pPr>
            <a:r>
              <a:rPr lang="it-IT"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ZE’, APPREPARATA                                                          </a:t>
            </a:r>
            <a:endParaRPr lang="it-IT"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ndParaRPr>
          </a:p>
        </p:txBody>
      </p:sp>
    </p:spTree>
    <p:extLst>
      <p:ext uri="{BB962C8B-B14F-4D97-AF65-F5344CB8AC3E}">
        <p14:creationId xmlns="" xmlns:p14="http://schemas.microsoft.com/office/powerpoint/2010/main" val="262859283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05933" y="532014"/>
            <a:ext cx="11286067" cy="6209608"/>
          </a:xfrm>
        </p:spPr>
        <p:txBody>
          <a:bodyPr>
            <a:normAutofit/>
          </a:bodyPr>
          <a:lstStyle/>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DON</a:t>
            </a:r>
            <a:r>
              <a:rPr lang="it-IT" sz="1800" dirty="0" smtClean="0">
                <a:latin typeface="Cooper Black" panose="0208090404030B020404" pitchFamily="18" charset="0"/>
              </a:rPr>
              <a:t> </a:t>
            </a:r>
            <a:r>
              <a:rPr lang="it-IT" sz="1800" cap="none" dirty="0" smtClean="0">
                <a:ln w="0"/>
                <a:effectLst>
                  <a:reflection blurRad="6350" stA="53000" endA="300" endPos="35500" dir="5400000" sy="-90000" algn="bl" rotWithShape="0"/>
                </a:effectLst>
                <a:latin typeface="Cooper Black" panose="0208090404030B020404" pitchFamily="18" charset="0"/>
              </a:rPr>
              <a:t>NICOLA                                                                                         VICENZELLA</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Camminai </a:t>
            </a:r>
            <a:r>
              <a:rPr lang="it-IT" sz="1800" cap="none" dirty="0" err="1" smtClean="0">
                <a:ln w="0"/>
                <a:effectLst>
                  <a:reflection blurRad="6350" stA="53000" endA="300" endPos="35500" dir="5400000" sy="-90000" algn="bl" rotWithShape="0"/>
                </a:effectLst>
                <a:latin typeface="Cooper Black" panose="0208090404030B020404" pitchFamily="18" charset="0"/>
              </a:rPr>
              <a:t>tuttu</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lu</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munno</a:t>
            </a:r>
            <a:r>
              <a:rPr lang="it-IT" sz="1800" cap="none" dirty="0" smtClean="0">
                <a:ln w="0"/>
                <a:effectLst>
                  <a:reflection blurRad="6350" stA="53000" endA="300" endPos="35500" dir="5400000" sy="-90000" algn="bl" rotWithShape="0"/>
                </a:effectLst>
                <a:latin typeface="Cooper Black" panose="0208090404030B020404" pitchFamily="18" charset="0"/>
              </a:rPr>
              <a:t>                                                 VIATO A CHE VE VERE,</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E </a:t>
            </a:r>
            <a:r>
              <a:rPr lang="it-IT" sz="1800" cap="none" dirty="0" err="1" smtClean="0">
                <a:ln w="0"/>
                <a:effectLst>
                  <a:reflection blurRad="6350" stA="53000" endA="300" endPos="35500" dir="5400000" sy="-90000" algn="bl" rotWithShape="0"/>
                </a:effectLst>
                <a:latin typeface="Cooper Black" panose="0208090404030B020404" pitchFamily="18" charset="0"/>
              </a:rPr>
              <a:t>mmiezo</a:t>
            </a:r>
            <a:r>
              <a:rPr lang="it-IT" sz="1800" cap="none" dirty="0" smtClean="0">
                <a:ln w="0"/>
                <a:effectLst>
                  <a:reflection blurRad="6350" stA="53000" endA="300" endPos="35500" dir="5400000" sy="-90000" algn="bl" rotWithShape="0"/>
                </a:effectLst>
                <a:latin typeface="Cooper Black" panose="0208090404030B020404" pitchFamily="18" charset="0"/>
              </a:rPr>
              <a:t> aggio girato                                                        NEH DON </a:t>
            </a:r>
            <a:r>
              <a:rPr lang="it-IT" sz="1800" cap="none" dirty="0" err="1" smtClean="0">
                <a:ln w="0"/>
                <a:effectLst>
                  <a:reflection blurRad="6350" stA="53000" endA="300" endPos="35500" dir="5400000" sy="-90000" algn="bl" rotWithShape="0"/>
                </a:effectLst>
                <a:latin typeface="Cooper Black" panose="0208090404030B020404" pitchFamily="18" charset="0"/>
              </a:rPr>
              <a:t>NICò</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CH’è</a:t>
            </a:r>
            <a:r>
              <a:rPr lang="it-IT" sz="1800" cap="none" dirty="0" smtClean="0">
                <a:ln w="0"/>
                <a:effectLst>
                  <a:reflection blurRad="6350" stA="53000" endA="300" endPos="35500" dir="5400000" sy="-90000" algn="bl" rotWithShape="0"/>
                </a:effectLst>
                <a:latin typeface="Cooper Black" panose="0208090404030B020404" pitchFamily="18" charset="0"/>
              </a:rPr>
              <a:t> STATO ì</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Ma è </a:t>
            </a:r>
            <a:r>
              <a:rPr lang="it-IT" sz="1800" cap="none" dirty="0" err="1" smtClean="0">
                <a:ln w="0"/>
                <a:effectLst>
                  <a:reflection blurRad="6350" stA="53000" endA="300" endPos="35500" dir="5400000" sy="-90000" algn="bl" rotWithShape="0"/>
                </a:effectLst>
                <a:latin typeface="Cooper Black" panose="0208090404030B020404" pitchFamily="18" charset="0"/>
              </a:rPr>
              <a:t>bellizze</a:t>
            </a:r>
            <a:r>
              <a:rPr lang="it-IT" sz="1800" cap="none" dirty="0" smtClean="0">
                <a:ln w="0"/>
                <a:effectLst>
                  <a:reflection blurRad="6350" stA="53000" endA="300" endPos="35500" dir="5400000" sy="-90000" algn="bl" rotWithShape="0"/>
                </a:effectLst>
                <a:latin typeface="Cooper Black" panose="0208090404030B020404" pitchFamily="18" charset="0"/>
              </a:rPr>
              <a:t> ‘è ‘sta </a:t>
            </a:r>
            <a:r>
              <a:rPr lang="it-IT" sz="1800" cap="none" dirty="0" err="1" smtClean="0">
                <a:ln w="0"/>
                <a:effectLst>
                  <a:reflection blurRad="6350" stA="53000" endA="300" endPos="35500" dir="5400000" sy="-90000" algn="bl" rotWithShape="0"/>
                </a:effectLst>
                <a:latin typeface="Cooper Black" panose="0208090404030B020404" pitchFamily="18" charset="0"/>
              </a:rPr>
              <a:t>nennella</a:t>
            </a:r>
            <a:r>
              <a:rPr lang="it-IT" sz="1800" cap="none" dirty="0" smtClean="0">
                <a:ln w="0"/>
                <a:effectLst>
                  <a:reflection blurRad="6350" stA="53000" endA="300" endPos="35500" dir="5400000" sy="-90000" algn="bl" rotWithShape="0"/>
                </a:effectLst>
                <a:latin typeface="Cooper Black" panose="0208090404030B020404" pitchFamily="18" charset="0"/>
              </a:rPr>
              <a:t>                                       CA ME  VIENI A </a:t>
            </a:r>
            <a:r>
              <a:rPr lang="it-IT" sz="1800" cap="none" dirty="0" err="1" smtClean="0">
                <a:ln w="0"/>
                <a:effectLst>
                  <a:reflection blurRad="6350" stA="53000" endA="300" endPos="35500" dir="5400000" sy="-90000" algn="bl" rotWithShape="0"/>
                </a:effectLst>
                <a:latin typeface="Cooper Black" panose="0208090404030B020404" pitchFamily="18" charset="0"/>
              </a:rPr>
              <a:t>TRUVà</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ACCUSSì</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N’ aggio </a:t>
            </a:r>
            <a:r>
              <a:rPr lang="it-IT" sz="1800" cap="none" dirty="0" err="1" smtClean="0">
                <a:ln w="0"/>
                <a:effectLst>
                  <a:reflection blurRad="6350" stA="53000" endA="300" endPos="35500" dir="5400000" sy="-90000" algn="bl" rotWithShape="0"/>
                </a:effectLst>
                <a:latin typeface="Cooper Black" panose="0208090404030B020404" pitchFamily="18" charset="0"/>
              </a:rPr>
              <a:t>truvate</a:t>
            </a:r>
            <a:r>
              <a:rPr lang="it-IT" sz="1800" cap="none" dirty="0" smtClean="0">
                <a:ln w="0"/>
                <a:effectLst>
                  <a:reflection blurRad="6350" stA="53000" endA="300" endPos="35500" dir="5400000" sy="-90000" algn="bl" rotWithShape="0"/>
                </a:effectLst>
                <a:latin typeface="Cooper Black" panose="0208090404030B020404" pitchFamily="18" charset="0"/>
              </a:rPr>
              <a:t>.                                                                  SBIGNATO. FORSE QUACC’ AUT</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Si </a:t>
            </a:r>
            <a:r>
              <a:rPr lang="it-IT" sz="1800" cap="none" dirty="0" err="1" smtClean="0">
                <a:ln w="0"/>
                <a:effectLst>
                  <a:reflection blurRad="6350" stA="53000" endA="300" endPos="35500" dir="5400000" sy="-90000" algn="bl" rotWithShape="0"/>
                </a:effectLst>
                <a:latin typeface="Cooper Black" panose="0208090404030B020404" pitchFamily="18" charset="0"/>
              </a:rPr>
              <a:t>bbella</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aggraziosa</a:t>
            </a:r>
            <a:r>
              <a:rPr lang="it-IT" sz="1800" cap="none" dirty="0" smtClean="0">
                <a:ln w="0"/>
                <a:effectLst>
                  <a:reflection blurRad="6350" stA="53000" endA="300" endPos="35500" dir="5400000" sy="-90000" algn="bl" rotWithShape="0"/>
                </a:effectLst>
                <a:latin typeface="Cooper Black" panose="0208090404030B020404" pitchFamily="18" charset="0"/>
              </a:rPr>
              <a:t>,                                                      BBETTA ‘O CORE T’ ‘A FERUTO</a:t>
            </a:r>
          </a:p>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Ppè</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chesta</a:t>
            </a:r>
            <a:r>
              <a:rPr lang="it-IT" sz="1800" cap="none" dirty="0" smtClean="0">
                <a:ln w="0"/>
                <a:effectLst>
                  <a:reflection blurRad="6350" stA="53000" endA="300" endPos="35500" dir="5400000" sy="-90000" algn="bl" rotWithShape="0"/>
                </a:effectLst>
                <a:latin typeface="Cooper Black" panose="0208090404030B020404" pitchFamily="18" charset="0"/>
              </a:rPr>
              <a:t> FACCIABBELLA,                                              E VICENZELLA A N’ AUTO PIZZO</a:t>
            </a:r>
          </a:p>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Pè</a:t>
            </a:r>
            <a:r>
              <a:rPr lang="it-IT" sz="1800" cap="none" dirty="0" smtClean="0">
                <a:ln w="0"/>
                <a:effectLst>
                  <a:reflection blurRad="6350" stA="53000" endA="300" endPos="35500" dir="5400000" sy="-90000" algn="bl" rotWithShape="0"/>
                </a:effectLst>
                <a:latin typeface="Cooper Black" panose="0208090404030B020404" pitchFamily="18" charset="0"/>
              </a:rPr>
              <a:t> TTE M’A’ TIRARRIA ‘STA                                                   L’ AI METTUTA,</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PARRUCCHELLA,                                                                         NEH, L’ AI METTUTA</a:t>
            </a:r>
          </a:p>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Pè</a:t>
            </a:r>
            <a:r>
              <a:rPr lang="it-IT" sz="1800" cap="none" dirty="0" smtClean="0">
                <a:ln w="0"/>
                <a:effectLst>
                  <a:reflection blurRad="6350" stA="53000" endA="300" endPos="35500" dir="5400000" sy="-90000" algn="bl" rotWithShape="0"/>
                </a:effectLst>
                <a:latin typeface="Cooper Black" panose="0208090404030B020404" pitchFamily="18" charset="0"/>
              </a:rPr>
              <a:t> ‘STA FACCIA BBELLA</a:t>
            </a:r>
            <a:endParaRPr lang="it-IT" sz="1800" cap="none" dirty="0">
              <a:ln w="0"/>
              <a:effectLst>
                <a:reflection blurRad="6350" stA="53000" endA="300" endPos="35500" dir="5400000" sy="-90000" algn="bl" rotWithShape="0"/>
              </a:effectLst>
              <a:latin typeface="Cooper Black" panose="0208090404030B020404" pitchFamily="18" charset="0"/>
            </a:endParaRPr>
          </a:p>
        </p:txBody>
      </p:sp>
    </p:spTree>
    <p:extLst>
      <p:ext uri="{BB962C8B-B14F-4D97-AF65-F5344CB8AC3E}">
        <p14:creationId xmlns="" xmlns:p14="http://schemas.microsoft.com/office/powerpoint/2010/main" val="254187175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838199" y="1321723"/>
            <a:ext cx="11353799" cy="5370021"/>
          </a:xfrm>
        </p:spPr>
        <p:txBody>
          <a:bodyPr>
            <a:normAutofit/>
          </a:bodyPr>
          <a:lstStyle/>
          <a:p>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Maretiello                                                                                            ZEZA</a:t>
            </a:r>
          </a:p>
          <a:p>
            <a:pPr marL="0" indent="0">
              <a:buNone/>
            </a:pP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Sarrà</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comme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tu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rici</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PARTE, MARITU MIO</a:t>
            </a: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I’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me n’</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aggia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ire                                                                E Parte e va cu’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ddio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t>
            </a: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chella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ra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fenesta’o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fa’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trasire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Chesta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ffiglia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mme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m’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cresco</a:t>
            </a: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Oi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ze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tu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stance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attienta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io, i’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voglio fa scialare,</a:t>
            </a:r>
          </a:p>
          <a:p>
            <a:pPr marL="0" indent="0">
              <a:buNone/>
            </a:pP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Nun</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fa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i’ torno a casa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ncurunato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cu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ciente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nnammurati</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t>
            </a:r>
          </a:p>
          <a:p>
            <a:pPr marL="0" indent="0">
              <a:buNone/>
            </a:pP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Ze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ch’ e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corne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ncapo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Cu’ principi,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baruni</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e cu l’ abbati,</a:t>
            </a:r>
          </a:p>
          <a:p>
            <a:pPr marL="0" indent="0">
              <a:buNone/>
            </a:pPr>
            <a:r>
              <a:rPr lang="it-IT" sz="1800"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pure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ch</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’e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surdati</a:t>
            </a:r>
            <a:endPar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p:txBody>
      </p:sp>
    </p:spTree>
    <p:extLst>
      <p:ext uri="{BB962C8B-B14F-4D97-AF65-F5344CB8AC3E}">
        <p14:creationId xmlns="" xmlns:p14="http://schemas.microsoft.com/office/powerpoint/2010/main" val="4183535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edg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edg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795867" y="706582"/>
            <a:ext cx="11396132" cy="6035040"/>
          </a:xfrm>
        </p:spPr>
        <p:txBody>
          <a:bodyPr>
            <a:noAutofit/>
          </a:bodyPr>
          <a:lstStyle/>
          <a:p>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Vicenzella</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MARETIELLO</a:t>
            </a:r>
          </a:p>
          <a:p>
            <a:pPr marL="0" indent="0">
              <a:buNone/>
            </a:pP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Era meglio si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mureva</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HAI RAGGIONE FIGLIA MIA</a:t>
            </a:r>
          </a:p>
          <a:p>
            <a:pPr marL="0" indent="0">
              <a:buNone/>
            </a:pP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Ca sta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dind</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 ‘sta casa                                  CA ‘NCE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Vò</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LU MARETIELLO,</a:t>
            </a:r>
          </a:p>
          <a:p>
            <a:pPr marL="0" indent="0">
              <a:buNone/>
            </a:pP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E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menà</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sempe</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na</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vita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ca</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nun</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SI NNO TU NUN ‘O PRUOVE ‘O </a:t>
            </a:r>
          </a:p>
          <a:p>
            <a:pPr marL="0" indent="0">
              <a:buNone/>
            </a:pP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È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ccosa</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I’ VOGLIO I’ E VOGLIO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VENì</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CUCUZZIELLO.</a:t>
            </a:r>
          </a:p>
          <a:p>
            <a:pPr marL="0" indent="0">
              <a:buNone/>
            </a:pP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I’ VOGLIO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SBARIà</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t>
            </a:r>
          </a:p>
          <a:p>
            <a:pPr marL="0" indent="0">
              <a:buNone/>
            </a:pP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MAMMA PRIESTO ME VOGLIO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MMARITà</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ZEZA</a:t>
            </a:r>
          </a:p>
          <a:p>
            <a:pPr marL="0" indent="0">
              <a:buNone/>
            </a:pP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AMMARITARE.                                                                     PAPPAVALLO,PAPPAVALLO,</a:t>
            </a:r>
          </a:p>
          <a:p>
            <a:pPr marL="0" indent="0">
              <a:buNone/>
            </a:pPr>
            <a:r>
              <a:rPr lang="it-IT" sz="1600"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PAPPAVALLO INT’ ‘A CAIDA</a:t>
            </a:r>
          </a:p>
          <a:p>
            <a:pPr marL="0" indent="0">
              <a:buNone/>
            </a:pPr>
            <a:r>
              <a:rPr lang="it-IT" sz="1600"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I’ ‘A VOGLIO </a:t>
            </a:r>
            <a:r>
              <a:rPr lang="it-IT" sz="16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MARITà</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CHESTA FIGLIOLA.</a:t>
            </a:r>
          </a:p>
          <a:p>
            <a:pPr marL="0" indent="0">
              <a:buNone/>
            </a:pPr>
            <a:r>
              <a:rPr lang="it-IT" sz="1600"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QUANNO S’è FATTA VECCHIA</a:t>
            </a:r>
          </a:p>
          <a:p>
            <a:pPr marL="0" indent="0">
              <a:buNone/>
            </a:pPr>
            <a:r>
              <a:rPr lang="it-IT" sz="1600"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RICENO ‘E ‘NAMMURATE:</a:t>
            </a:r>
          </a:p>
          <a:p>
            <a:pPr marL="0" indent="0">
              <a:buNone/>
            </a:pPr>
            <a:r>
              <a:rPr lang="it-IT" sz="1600"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S’è FATTA VECCHIA E NUN S’è MMARITATA,</a:t>
            </a:r>
          </a:p>
          <a:p>
            <a:pPr marL="0" indent="0">
              <a:buNone/>
            </a:pPr>
            <a:r>
              <a:rPr lang="it-IT" sz="1600"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NEH, NUN ‘A TRUVATO</a:t>
            </a:r>
          </a:p>
          <a:p>
            <a:pPr marL="0" indent="0">
              <a:buNone/>
            </a:pPr>
            <a:r>
              <a:rPr lang="it-IT" sz="1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 </a:t>
            </a:r>
            <a:r>
              <a:rPr lang="it-IT" sz="1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                                                    </a:t>
            </a:r>
            <a:endParaRPr lang="it-IT" sz="1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endParaRPr>
          </a:p>
        </p:txBody>
      </p:sp>
    </p:spTree>
    <p:extLst>
      <p:ext uri="{BB962C8B-B14F-4D97-AF65-F5344CB8AC3E}">
        <p14:creationId xmlns="" xmlns:p14="http://schemas.microsoft.com/office/powerpoint/2010/main" val="199184530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22867" y="723207"/>
            <a:ext cx="10989271" cy="5777345"/>
          </a:xfrm>
        </p:spPr>
        <p:txBody>
          <a:bodyPr>
            <a:normAutofit/>
          </a:bodyPr>
          <a:lstStyle/>
          <a:p>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VICENZELLA</a:t>
            </a:r>
            <a:r>
              <a:rPr lang="it-IT" sz="18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                                                              </a:t>
            </a: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ZEZA</a:t>
            </a:r>
          </a:p>
          <a:p>
            <a:pPr marL="0" indent="0">
              <a:buNone/>
            </a:pP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MAMMA MA’ CHE FAI CCA FFORE,                         FIGLIA MIA ‘C VITTO BBUONO,</a:t>
            </a:r>
          </a:p>
          <a:p>
            <a:pPr marL="0" indent="0">
              <a:buNone/>
            </a:pP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SOLA </a:t>
            </a:r>
            <a:r>
              <a:rPr lang="it-IT" sz="18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SOLA</a:t>
            </a: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STAI A LAVARE,                                   TRASITENNE PURE TU</a:t>
            </a:r>
          </a:p>
          <a:p>
            <a:pPr marL="0" indent="0">
              <a:buNone/>
            </a:pPr>
            <a:r>
              <a:rPr lang="it-IT" sz="18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PECCHé</a:t>
            </a: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NUN TRASI RINTO A CUCINARE               CASI VENE ‘O ‘MPISO E PAITO</a:t>
            </a:r>
          </a:p>
          <a:p>
            <a:pPr marL="0" indent="0">
              <a:buNone/>
            </a:pP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SI VENE ‘O GNORE ‘E TATO                                         CE ROMPE O CU’.</a:t>
            </a:r>
          </a:p>
          <a:p>
            <a:pPr marL="0" indent="0">
              <a:buNone/>
            </a:pP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E NUN TROVA CUCINATO                                           A MME ME ‘NCE CAROSA</a:t>
            </a:r>
          </a:p>
          <a:p>
            <a:pPr marL="0" indent="0">
              <a:buNone/>
            </a:pP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CERTO ‘O FA </a:t>
            </a:r>
            <a:r>
              <a:rPr lang="it-IT" sz="18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ARREVUTà</a:t>
            </a: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‘0 VICINATO,                 E A TE, TE ‘NCE SPURTOSA,</a:t>
            </a:r>
          </a:p>
          <a:p>
            <a:pPr marL="0" indent="0">
              <a:buNone/>
            </a:pP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NEH, STO VICINATO.                                                      A TUTT’ E DDOIE ‘NCE FA’ NA</a:t>
            </a:r>
          </a:p>
          <a:p>
            <a:pPr marL="0" indent="0">
              <a:buNone/>
            </a:pPr>
            <a:r>
              <a:rPr lang="it-IT" sz="1800"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BBONA ‘NTOSA,</a:t>
            </a:r>
          </a:p>
          <a:p>
            <a:pPr marL="0" indent="0">
              <a:buNone/>
            </a:pPr>
            <a:r>
              <a:rPr lang="it-IT" sz="1800" b="1" cap="none"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NEH, NA BBONA ‘</a:t>
            </a:r>
            <a:r>
              <a:rPr lang="it-IT" sz="1800" b="1" cap="none" dirty="0" err="1"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ntosa</a:t>
            </a:r>
            <a:r>
              <a:rPr lang="it-IT" sz="1800" b="1" cap="none"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t>
            </a:r>
          </a:p>
        </p:txBody>
      </p:sp>
    </p:spTree>
    <p:extLst>
      <p:ext uri="{BB962C8B-B14F-4D97-AF65-F5344CB8AC3E}">
        <p14:creationId xmlns="" xmlns:p14="http://schemas.microsoft.com/office/powerpoint/2010/main" val="2668894460"/>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863600" y="415637"/>
            <a:ext cx="10574867" cy="6151418"/>
          </a:xfrm>
        </p:spPr>
        <p:txBody>
          <a:bodyPr>
            <a:normAutofit/>
          </a:bodyPr>
          <a:lstStyle/>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DON</a:t>
            </a:r>
            <a:r>
              <a:rPr lang="it-IT" sz="1800" dirty="0" smtClean="0">
                <a:latin typeface="Cooper Black" panose="0208090404030B020404" pitchFamily="18" charset="0"/>
              </a:rPr>
              <a:t> </a:t>
            </a:r>
            <a:r>
              <a:rPr lang="it-IT" sz="1800" cap="none" dirty="0" smtClean="0">
                <a:ln w="0"/>
                <a:effectLst>
                  <a:reflection blurRad="6350" stA="53000" endA="300" endPos="35500" dir="5400000" sy="-90000" algn="bl" rotWithShape="0"/>
                </a:effectLst>
                <a:latin typeface="Cooper Black" panose="0208090404030B020404" pitchFamily="18" charset="0"/>
              </a:rPr>
              <a:t>NICOLA                                                                                          ZEZA </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AMME CHESTI PPAROLE                                                             SENTITE A MME SI ABBADE,</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PIEZZE è CURAZZATA,                                                                ‘STA POVERA FIGLIOLA,</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TUTT’O PIETTOME SENTO TRIBULATO.             CHELLA SBAREA QUANNO CE STA SOLA  </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I’ STONGO RINT’ O FFUOCO                                               PENSANNO ò SIGNURINO</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E PE’ CHESTA FACCIA BBELLA                                           NUN TROVA MAI RICIETTO,</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MO ME SENTO È </a:t>
            </a:r>
            <a:r>
              <a:rPr lang="it-IT" sz="1800" cap="none" dirty="0" err="1" smtClean="0">
                <a:ln w="0"/>
                <a:effectLst>
                  <a:reflection blurRad="6350" stA="53000" endA="300" endPos="35500" dir="5400000" sy="-90000" algn="bl" rotWithShape="0"/>
                </a:effectLst>
                <a:latin typeface="Cooper Black" panose="0208090404030B020404" pitchFamily="18" charset="0"/>
              </a:rPr>
              <a:t>VENì</a:t>
            </a:r>
            <a:r>
              <a:rPr lang="it-IT" sz="1800" cap="none" dirty="0" smtClean="0">
                <a:ln w="0"/>
                <a:effectLst>
                  <a:reflection blurRad="6350" stA="53000" endA="300" endPos="35500" dir="5400000" sy="-90000" algn="bl" rotWithShape="0"/>
                </a:effectLst>
                <a:latin typeface="Cooper Black" panose="0208090404030B020404" pitchFamily="18" charset="0"/>
              </a:rPr>
              <a:t> A CACARELLA,                               TANTE VE’ ALLACREMME M’è</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A CACARELLA                                                                                  BBAGNATO ò LIETTO</a:t>
            </a:r>
          </a:p>
        </p:txBody>
      </p:sp>
    </p:spTree>
    <p:extLst>
      <p:ext uri="{BB962C8B-B14F-4D97-AF65-F5344CB8AC3E}">
        <p14:creationId xmlns="" xmlns:p14="http://schemas.microsoft.com/office/powerpoint/2010/main" val="1289224725"/>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214582" y="288175"/>
            <a:ext cx="10329334" cy="6384174"/>
          </a:xfrm>
        </p:spPr>
        <p:txBody>
          <a:bodyPr>
            <a:normAutofit/>
          </a:bodyPr>
          <a:lstStyle/>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DON</a:t>
            </a:r>
            <a:r>
              <a:rPr lang="it-IT" sz="1800" dirty="0" smtClean="0">
                <a:latin typeface="Cooper Black" panose="0208090404030B020404" pitchFamily="18" charset="0"/>
              </a:rPr>
              <a:t> </a:t>
            </a:r>
            <a:r>
              <a:rPr lang="it-IT" sz="1800" cap="none" dirty="0" smtClean="0">
                <a:ln w="0"/>
                <a:effectLst>
                  <a:reflection blurRad="6350" stA="53000" endA="300" endPos="35500" dir="5400000" sy="-90000" algn="bl" rotWithShape="0"/>
                </a:effectLst>
                <a:latin typeface="Cooper Black" panose="0208090404030B020404" pitchFamily="18" charset="0"/>
              </a:rPr>
              <a:t>NICOLA                                                                   VICENZELLA</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I’ </a:t>
            </a:r>
            <a:r>
              <a:rPr lang="it-IT" sz="1800" cap="none" dirty="0" err="1" smtClean="0">
                <a:ln w="0"/>
                <a:effectLst>
                  <a:reflection blurRad="6350" stA="53000" endA="300" endPos="35500" dir="5400000" sy="-90000" algn="bl" rotWithShape="0"/>
                </a:effectLst>
                <a:latin typeface="Cooper Black" panose="0208090404030B020404" pitchFamily="18" charset="0"/>
              </a:rPr>
              <a:t>Pè</a:t>
            </a:r>
            <a:r>
              <a:rPr lang="it-IT" sz="1800" cap="none" dirty="0" smtClean="0">
                <a:ln w="0"/>
                <a:effectLst>
                  <a:reflection blurRad="6350" stA="53000" endA="300" endPos="35500" dir="5400000" sy="-90000" algn="bl" rotWithShape="0"/>
                </a:effectLst>
                <a:latin typeface="Cooper Black" panose="0208090404030B020404" pitchFamily="18" charset="0"/>
              </a:rPr>
              <a:t> ‘STA QUADRANA                                                 PE ‘TTE M’AGGIO LASSATA</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M’AGGIO ‘NZALLANUTO                                            N’ABBATE E NU MARCHESE,</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‘E CHIAVE RO’ CERVIELLO AGGIO                I’ ME VURRIA </a:t>
            </a:r>
            <a:r>
              <a:rPr lang="it-IT" sz="1800" cap="none" dirty="0" err="1" smtClean="0">
                <a:ln w="0"/>
                <a:effectLst>
                  <a:reflection blurRad="6350" stA="53000" endA="300" endPos="35500" dir="5400000" sy="-90000" algn="bl" rotWithShape="0"/>
                </a:effectLst>
                <a:latin typeface="Cooper Black" panose="0208090404030B020404" pitchFamily="18" charset="0"/>
              </a:rPr>
              <a:t>SPUSà</a:t>
            </a:r>
            <a:r>
              <a:rPr lang="it-IT" sz="1800" cap="none" dirty="0" smtClean="0">
                <a:ln w="0"/>
                <a:effectLst>
                  <a:reflection blurRad="6350" stA="53000" endA="300" endPos="35500" dir="5400000" sy="-90000" algn="bl" rotWithShape="0"/>
                </a:effectLst>
                <a:latin typeface="Cooper Black" panose="0208090404030B020404" pitchFamily="18" charset="0"/>
              </a:rPr>
              <a:t> INT’ ‘A STU MESE.</a:t>
            </a:r>
            <a:endParaRPr lang="it-IT" sz="1800" cap="none" dirty="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PERDUTO. NUN PENSO Più ALLO STURIO            NUN PENSO </a:t>
            </a:r>
            <a:r>
              <a:rPr lang="it-IT" sz="1800" cap="none" dirty="0" err="1" smtClean="0">
                <a:ln w="0"/>
                <a:effectLst>
                  <a:reflection blurRad="6350" stA="53000" endA="300" endPos="35500" dir="5400000" sy="-90000" algn="bl" rotWithShape="0"/>
                </a:effectLst>
                <a:latin typeface="Cooper Black" panose="0208090404030B020404" pitchFamily="18" charset="0"/>
              </a:rPr>
              <a:t>CCHIù</a:t>
            </a:r>
            <a:r>
              <a:rPr lang="it-IT" sz="1800" cap="none" dirty="0" smtClean="0">
                <a:ln w="0"/>
                <a:effectLst>
                  <a:reflection blurRad="6350" stA="53000" endA="300" endPos="35500" dir="5400000" sy="-90000" algn="bl" rotWithShape="0"/>
                </a:effectLst>
                <a:latin typeface="Cooper Black" panose="0208090404030B020404" pitchFamily="18" charset="0"/>
              </a:rPr>
              <a:t> A NISCIUNO,</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E MANCO ‘A VICARIA                                                      TU SOLO M’AI RA SPUSARE,</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‘I PENZO SEMPE A VICENZELLA MIA,                   SI NO SOLA </a:t>
            </a:r>
            <a:r>
              <a:rPr lang="it-IT" sz="1800" cap="none" dirty="0" err="1" smtClean="0">
                <a:ln w="0"/>
                <a:effectLst>
                  <a:reflection blurRad="6350" stA="53000" endA="300" endPos="35500" dir="5400000" sy="-90000" algn="bl" rotWithShape="0"/>
                </a:effectLst>
                <a:latin typeface="Cooper Black" panose="0208090404030B020404" pitchFamily="18" charset="0"/>
              </a:rPr>
              <a:t>SOLA</a:t>
            </a:r>
            <a:r>
              <a:rPr lang="it-IT" sz="1800" cap="none" dirty="0" smtClean="0">
                <a:ln w="0"/>
                <a:effectLst>
                  <a:reflection blurRad="6350" stA="53000" endA="300" endPos="35500" dir="5400000" sy="-90000" algn="bl" rotWithShape="0"/>
                </a:effectLst>
                <a:latin typeface="Cooper Black" panose="0208090404030B020404" pitchFamily="18" charset="0"/>
              </a:rPr>
              <a:t> ME VACO A SCANNARE,</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A VICENZELLA MIA.                                                      ME  VACO A SCANNARE.</a:t>
            </a:r>
            <a:endParaRPr lang="it-IT" sz="1800" cap="none" dirty="0">
              <a:ln w="0"/>
              <a:effectLst>
                <a:reflection blurRad="6350" stA="53000" endA="300" endPos="35500" dir="5400000" sy="-90000" algn="bl" rotWithShape="0"/>
              </a:effectLst>
              <a:latin typeface="Cooper Black" panose="0208090404030B020404" pitchFamily="18" charset="0"/>
            </a:endParaRPr>
          </a:p>
        </p:txBody>
      </p:sp>
    </p:spTree>
    <p:extLst>
      <p:ext uri="{BB962C8B-B14F-4D97-AF65-F5344CB8AC3E}">
        <p14:creationId xmlns="" xmlns:p14="http://schemas.microsoft.com/office/powerpoint/2010/main" val="56390504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897149" y="989214"/>
            <a:ext cx="10363826" cy="5029200"/>
          </a:xfrm>
        </p:spPr>
        <p:txBody>
          <a:bodyPr>
            <a:normAutofit fontScale="92500" lnSpcReduction="20000"/>
          </a:bodyPr>
          <a:lstStyle/>
          <a:p>
            <a:pPr marL="0" indent="0" algn="ctr">
              <a:buNone/>
            </a:pPr>
            <a:endParaRPr lang="it-IT" sz="4000" dirty="0" smtClean="0">
              <a:latin typeface="Cooper Black" panose="0208090404030B020404" pitchFamily="18" charset="0"/>
            </a:endParaRPr>
          </a:p>
          <a:p>
            <a:pPr marL="0" indent="0" algn="ctr">
              <a:buNone/>
            </a:pPr>
            <a:r>
              <a:rPr lang="it-IT" sz="40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Indagini sulle</a:t>
            </a:r>
          </a:p>
          <a:p>
            <a:pPr marL="0" indent="0" algn="ctr">
              <a:buNone/>
            </a:pPr>
            <a:r>
              <a:rPr lang="it-IT" sz="40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Filastrocche e sulle</a:t>
            </a:r>
          </a:p>
          <a:p>
            <a:pPr marL="0" indent="0" algn="ctr">
              <a:buNone/>
            </a:pPr>
            <a:r>
              <a:rPr lang="it-IT" sz="40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Canzoni popolari</a:t>
            </a:r>
          </a:p>
          <a:p>
            <a:pPr marL="0" indent="0" algn="ctr">
              <a:buNone/>
            </a:pPr>
            <a:r>
              <a:rPr lang="it-IT" sz="40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Di origine </a:t>
            </a:r>
            <a:r>
              <a:rPr lang="it-IT" sz="40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montefortese</a:t>
            </a:r>
            <a:endParaRPr lang="it-IT" sz="40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pPr marL="0" indent="0" algn="ctr">
              <a:buNone/>
            </a:pPr>
            <a:r>
              <a:rPr lang="it-IT" sz="26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Lavoro realizzato da </a:t>
            </a:r>
            <a:r>
              <a:rPr lang="it-IT" sz="26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a:t>
            </a:r>
            <a:r>
              <a:rPr lang="it-IT" sz="26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ederica Rossi e Carmela  </a:t>
            </a:r>
            <a:r>
              <a:rPr lang="it-IT" sz="26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Fischetti</a:t>
            </a:r>
            <a:endParaRPr lang="it-IT" sz="26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pPr marL="0" indent="0" algn="ctr">
              <a:buNone/>
            </a:pPr>
            <a:r>
              <a:rPr lang="it-IT" sz="2600" b="1" cap="none"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Classe  </a:t>
            </a:r>
            <a:r>
              <a:rPr lang="it-IT" sz="26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I A</a:t>
            </a:r>
          </a:p>
          <a:p>
            <a:pPr marL="0" indent="0" algn="ctr">
              <a:buNone/>
            </a:pPr>
            <a:r>
              <a:rPr lang="it-IT" sz="26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Insegnante: Tiziana Storti</a:t>
            </a:r>
            <a:endParaRPr lang="it-IT" sz="2600"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p:txBody>
      </p:sp>
    </p:spTree>
    <p:extLst>
      <p:ext uri="{BB962C8B-B14F-4D97-AF65-F5344CB8AC3E}">
        <p14:creationId xmlns="" xmlns:p14="http://schemas.microsoft.com/office/powerpoint/2010/main" val="5947434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066799" y="0"/>
            <a:ext cx="11125199" cy="6857999"/>
          </a:xfrm>
        </p:spPr>
        <p:txBody>
          <a:bodyPr>
            <a:normAutofit/>
          </a:bodyPr>
          <a:lstStyle/>
          <a:p>
            <a:r>
              <a:rPr lang="it-IT" sz="1700" cap="none" dirty="0" smtClean="0">
                <a:ln w="0"/>
                <a:effectLst>
                  <a:reflection blurRad="6350" stA="53000" endA="300" endPos="35500" dir="5400000" sy="-90000" algn="bl" rotWithShape="0"/>
                </a:effectLst>
                <a:latin typeface="Cooper Black" panose="0208090404030B020404" pitchFamily="18" charset="0"/>
              </a:rPr>
              <a:t>MARETIELLO                                                   </a:t>
            </a:r>
            <a:r>
              <a:rPr lang="it-IT" sz="1700" cap="none" dirty="0" err="1" smtClean="0">
                <a:ln w="0"/>
                <a:effectLst>
                  <a:reflection blurRad="6350" stA="53000" endA="300" endPos="35500" dir="5400000" sy="-90000" algn="bl" rotWithShape="0"/>
                </a:effectLst>
                <a:latin typeface="Cooper Black" panose="0208090404030B020404" pitchFamily="18" charset="0"/>
              </a:rPr>
              <a:t>MARETIELLO</a:t>
            </a:r>
            <a:endParaRPr lang="it-IT" sz="17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700" cap="none" dirty="0" smtClean="0">
                <a:ln w="0"/>
                <a:effectLst>
                  <a:reflection blurRad="6350" stA="53000" endA="300" endPos="35500" dir="5400000" sy="-90000" algn="bl" rotWithShape="0"/>
                </a:effectLst>
                <a:latin typeface="Cooper Black" panose="0208090404030B020404" pitchFamily="18" charset="0"/>
              </a:rPr>
              <a:t>NUN SERVE CA TE SCANNI,                         VERITE CHI TENE COLPA,</a:t>
            </a:r>
          </a:p>
          <a:p>
            <a:pPr marL="0" indent="0">
              <a:buNone/>
            </a:pPr>
            <a:r>
              <a:rPr lang="it-IT" sz="1700" cap="none" dirty="0" smtClean="0">
                <a:ln w="0"/>
                <a:effectLst>
                  <a:reflection blurRad="6350" stA="53000" endA="300" endPos="35500" dir="5400000" sy="-90000" algn="bl" rotWithShape="0"/>
                </a:effectLst>
                <a:latin typeface="Cooper Black" panose="0208090404030B020404" pitchFamily="18" charset="0"/>
              </a:rPr>
              <a:t>MO T’ ‘O FACCIO I’ ‘STU SERVIZIO.             MEGLIO PE’ ME CA NUN ‘NCE</a:t>
            </a:r>
          </a:p>
          <a:p>
            <a:r>
              <a:rPr lang="it-IT" sz="1700" cap="none" dirty="0" smtClean="0">
                <a:ln w="0"/>
                <a:effectLst>
                  <a:reflection blurRad="6350" stA="53000" endA="300" endPos="35500" dir="5400000" sy="-90000" algn="bl" rotWithShape="0"/>
                </a:effectLst>
                <a:latin typeface="Cooper Black" panose="0208090404030B020404" pitchFamily="18" charset="0"/>
              </a:rPr>
              <a:t>ZEZA                                                                     FUSSE NATA. SI N’ATA VOTA TUORNE,</a:t>
            </a:r>
          </a:p>
          <a:p>
            <a:pPr marL="0" indent="0">
              <a:buNone/>
            </a:pPr>
            <a:r>
              <a:rPr lang="it-IT" sz="1700" cap="none" dirty="0" smtClean="0">
                <a:ln w="0"/>
                <a:effectLst>
                  <a:reflection blurRad="6350" stA="53000" endA="300" endPos="35500" dir="5400000" sy="-90000" algn="bl" rotWithShape="0"/>
                </a:effectLst>
                <a:latin typeface="Cooper Black" panose="0208090404030B020404" pitchFamily="18" charset="0"/>
              </a:rPr>
              <a:t>FERMA </a:t>
            </a:r>
            <a:r>
              <a:rPr lang="it-IT" sz="1700" cap="none" dirty="0" err="1" smtClean="0">
                <a:ln w="0"/>
                <a:effectLst>
                  <a:reflection blurRad="6350" stA="53000" endA="300" endPos="35500" dir="5400000" sy="-90000" algn="bl" rotWithShape="0"/>
                </a:effectLst>
                <a:latin typeface="Cooper Black" panose="0208090404030B020404" pitchFamily="18" charset="0"/>
              </a:rPr>
              <a:t>MARì</a:t>
            </a:r>
            <a:r>
              <a:rPr lang="it-IT" sz="1700" cap="none" dirty="0" smtClean="0">
                <a:ln w="0"/>
                <a:effectLst>
                  <a:reflection blurRad="6350" stA="53000" endA="300" endPos="35500" dir="5400000" sy="-90000" algn="bl" rotWithShape="0"/>
                </a:effectLst>
                <a:latin typeface="Cooper Black" panose="0208090404030B020404" pitchFamily="18" charset="0"/>
              </a:rPr>
              <a:t> CHE CCA C’è                           NUN </a:t>
            </a:r>
            <a:r>
              <a:rPr lang="it-IT" sz="1700" cap="none" dirty="0" err="1" smtClean="0">
                <a:ln w="0"/>
                <a:effectLst>
                  <a:reflection blurRad="6350" stA="53000" endA="300" endPos="35500" dir="5400000" sy="-90000" algn="bl" rotWithShape="0"/>
                </a:effectLst>
                <a:latin typeface="Cooper Black" panose="0208090404030B020404" pitchFamily="18" charset="0"/>
              </a:rPr>
              <a:t>TURNà</a:t>
            </a:r>
            <a:r>
              <a:rPr lang="it-IT" sz="1700" cap="none" dirty="0" smtClean="0">
                <a:ln w="0"/>
                <a:effectLst>
                  <a:reflection blurRad="6350" stA="53000" endA="300" endPos="35500" dir="5400000" sy="-90000" algn="bl" rotWithShape="0"/>
                </a:effectLst>
                <a:latin typeface="Cooper Black" panose="0208090404030B020404" pitchFamily="18" charset="0"/>
              </a:rPr>
              <a:t> PE’ STI CUNTUORNE,</a:t>
            </a:r>
          </a:p>
          <a:p>
            <a:pPr marL="0" indent="0">
              <a:buNone/>
            </a:pPr>
            <a:r>
              <a:rPr lang="it-IT" sz="1700" cap="none" dirty="0" smtClean="0">
                <a:ln w="0"/>
                <a:effectLst>
                  <a:reflection blurRad="6350" stA="53000" endA="300" endPos="35500" dir="5400000" sy="-90000" algn="bl" rotWithShape="0"/>
                </a:effectLst>
                <a:latin typeface="Cooper Black" panose="0208090404030B020404" pitchFamily="18" charset="0"/>
              </a:rPr>
              <a:t>PREGIUDIZIO.                                                  SI NNO NUN TE FACCIO </a:t>
            </a:r>
            <a:r>
              <a:rPr lang="it-IT" sz="1700" cap="none" dirty="0" err="1" smtClean="0">
                <a:ln w="0"/>
                <a:effectLst>
                  <a:reflection blurRad="6350" stA="53000" endA="300" endPos="35500" dir="5400000" sy="-90000" algn="bl" rotWithShape="0"/>
                </a:effectLst>
                <a:latin typeface="Cooper Black" panose="0208090404030B020404" pitchFamily="18" charset="0"/>
              </a:rPr>
              <a:t>CAMPà</a:t>
            </a:r>
            <a:endParaRPr lang="it-IT" sz="1700" cap="none" dirty="0" smtClean="0">
              <a:ln w="0"/>
              <a:effectLst>
                <a:reflection blurRad="6350" stA="53000" endA="300" endPos="35500" dir="5400000" sy="-90000" algn="bl" rotWithShape="0"/>
              </a:effectLst>
              <a:latin typeface="Cooper Black" panose="0208090404030B020404" pitchFamily="18" charset="0"/>
            </a:endParaRPr>
          </a:p>
          <a:p>
            <a:r>
              <a:rPr lang="it-IT" sz="1700" cap="none" dirty="0" smtClean="0">
                <a:ln w="0"/>
                <a:effectLst>
                  <a:reflection blurRad="6350" stA="53000" endA="300" endPos="35500" dir="5400000" sy="-90000" algn="bl" rotWithShape="0"/>
                </a:effectLst>
                <a:latin typeface="Cooper Black" panose="0208090404030B020404" pitchFamily="18" charset="0"/>
              </a:rPr>
              <a:t>VICENZELLA                                                MANCO ‘NU JUORNO.</a:t>
            </a:r>
          </a:p>
          <a:p>
            <a:pPr marL="0" indent="0">
              <a:buNone/>
            </a:pPr>
            <a:r>
              <a:rPr lang="it-IT" sz="1700" cap="none" dirty="0" smtClean="0">
                <a:ln w="0"/>
                <a:effectLst>
                  <a:reflection blurRad="6350" stA="53000" endA="300" endPos="35500" dir="5400000" sy="-90000" algn="bl" rotWithShape="0"/>
                </a:effectLst>
                <a:latin typeface="Cooper Black" panose="0208090404030B020404" pitchFamily="18" charset="0"/>
              </a:rPr>
              <a:t>E TATA MIO PERDONAMI,                         DON NICOLA</a:t>
            </a:r>
          </a:p>
          <a:p>
            <a:pPr marL="0" indent="0">
              <a:buNone/>
            </a:pPr>
            <a:r>
              <a:rPr lang="it-IT" sz="1700" cap="none" dirty="0" smtClean="0">
                <a:ln w="0"/>
                <a:effectLst>
                  <a:reflection blurRad="6350" stA="53000" endA="300" endPos="35500" dir="5400000" sy="-90000" algn="bl" rotWithShape="0"/>
                </a:effectLst>
                <a:latin typeface="Cooper Black" panose="0208090404030B020404" pitchFamily="18" charset="0"/>
              </a:rPr>
              <a:t>Ì </a:t>
            </a:r>
            <a:r>
              <a:rPr lang="it-IT" sz="1700" cap="none" dirty="0" err="1" smtClean="0">
                <a:ln w="0"/>
                <a:effectLst>
                  <a:reflection blurRad="6350" stA="53000" endA="300" endPos="35500" dir="5400000" sy="-90000" algn="bl" rotWithShape="0"/>
                </a:effectLst>
                <a:latin typeface="Cooper Black" panose="0208090404030B020404" pitchFamily="18" charset="0"/>
              </a:rPr>
              <a:t>CCHIù</a:t>
            </a:r>
            <a:r>
              <a:rPr lang="it-IT" sz="1700" cap="none" dirty="0" smtClean="0">
                <a:ln w="0"/>
                <a:effectLst>
                  <a:reflection blurRad="6350" stA="53000" endA="300" endPos="35500" dir="5400000" sy="-90000" algn="bl" rotWithShape="0"/>
                </a:effectLst>
                <a:latin typeface="Cooper Black" panose="0208090404030B020404" pitchFamily="18" charset="0"/>
              </a:rPr>
              <a:t> NO’ VOGLIO FA’                            ALL’ANEMA RE MUORTI TOUI,</a:t>
            </a:r>
          </a:p>
          <a:p>
            <a:pPr marL="0" indent="0">
              <a:buNone/>
            </a:pPr>
            <a:r>
              <a:rPr lang="it-IT" sz="1700" cap="none" dirty="0">
                <a:ln w="0"/>
                <a:effectLst>
                  <a:reflection blurRad="6350" stA="53000" endA="300" endPos="35500" dir="5400000" sy="-90000" algn="bl" rotWithShape="0"/>
                </a:effectLst>
                <a:latin typeface="Cooper Black" panose="0208090404030B020404" pitchFamily="18" charset="0"/>
              </a:rPr>
              <a:t> </a:t>
            </a:r>
            <a:r>
              <a:rPr lang="it-IT" sz="1700" cap="none" dirty="0" smtClean="0">
                <a:ln w="0"/>
                <a:effectLst>
                  <a:reflection blurRad="6350" stA="53000" endA="300" endPos="35500" dir="5400000" sy="-90000" algn="bl" rotWithShape="0"/>
                </a:effectLst>
                <a:latin typeface="Cooper Black" panose="0208090404030B020404" pitchFamily="18" charset="0"/>
              </a:rPr>
              <a:t>                                                                              A MME TANTA BBASTONATE,</a:t>
            </a:r>
          </a:p>
          <a:p>
            <a:pPr marL="0" indent="0">
              <a:buNone/>
            </a:pPr>
            <a:r>
              <a:rPr lang="it-IT" sz="1700" cap="none" dirty="0">
                <a:ln w="0"/>
                <a:effectLst>
                  <a:reflection blurRad="6350" stA="53000" endA="300" endPos="35500" dir="5400000" sy="-90000" algn="bl" rotWithShape="0"/>
                </a:effectLst>
                <a:latin typeface="Cooper Black" panose="0208090404030B020404" pitchFamily="18" charset="0"/>
              </a:rPr>
              <a:t> </a:t>
            </a:r>
            <a:r>
              <a:rPr lang="it-IT" sz="1700" cap="none" dirty="0" smtClean="0">
                <a:ln w="0"/>
                <a:effectLst>
                  <a:reflection blurRad="6350" stA="53000" endA="300" endPos="35500" dir="5400000" sy="-90000" algn="bl" rotWithShape="0"/>
                </a:effectLst>
                <a:latin typeface="Cooper Black" panose="0208090404030B020404" pitchFamily="18" charset="0"/>
              </a:rPr>
              <a:t>                                                                              E TUTTO ‘O CAPPUTTINO M’ ‘è STRACCIATO.</a:t>
            </a:r>
          </a:p>
          <a:p>
            <a:pPr marL="0" indent="0">
              <a:buNone/>
            </a:pPr>
            <a:r>
              <a:rPr lang="it-IT" sz="1700" cap="none" dirty="0">
                <a:ln w="0"/>
                <a:effectLst>
                  <a:reflection blurRad="6350" stA="53000" endA="300" endPos="35500" dir="5400000" sy="-90000" algn="bl" rotWithShape="0"/>
                </a:effectLst>
                <a:latin typeface="Cooper Black" panose="0208090404030B020404" pitchFamily="18" charset="0"/>
              </a:rPr>
              <a:t>  </a:t>
            </a:r>
            <a:r>
              <a:rPr lang="it-IT" sz="1700" cap="none" dirty="0" smtClean="0">
                <a:ln w="0"/>
                <a:effectLst>
                  <a:reflection blurRad="6350" stA="53000" endA="300" endPos="35500" dir="5400000" sy="-90000" algn="bl" rotWithShape="0"/>
                </a:effectLst>
                <a:latin typeface="Cooper Black" panose="0208090404030B020404" pitchFamily="18" charset="0"/>
              </a:rPr>
              <a:t>                                                                             MO VACO A LA MIA CASA E PIGLIO ‘O CACAFUOCO</a:t>
            </a:r>
          </a:p>
          <a:p>
            <a:pPr marL="0" indent="0">
              <a:buNone/>
            </a:pPr>
            <a:r>
              <a:rPr lang="it-IT" sz="1700" cap="none" dirty="0">
                <a:ln w="0"/>
                <a:effectLst>
                  <a:reflection blurRad="6350" stA="53000" endA="300" endPos="35500" dir="5400000" sy="-90000" algn="bl" rotWithShape="0"/>
                </a:effectLst>
                <a:latin typeface="Cooper Black" panose="0208090404030B020404" pitchFamily="18" charset="0"/>
              </a:rPr>
              <a:t> </a:t>
            </a:r>
            <a:r>
              <a:rPr lang="it-IT" sz="1700" cap="none" dirty="0" smtClean="0">
                <a:ln w="0"/>
                <a:effectLst>
                  <a:reflection blurRad="6350" stA="53000" endA="300" endPos="35500" dir="5400000" sy="-90000" algn="bl" rotWithShape="0"/>
                </a:effectLst>
                <a:latin typeface="Cooper Black" panose="0208090404030B020404" pitchFamily="18" charset="0"/>
              </a:rPr>
              <a:t>                                                                             E TE VENGO A ‘CCIRERE INT’ ‘A ‘STU LUOGO,</a:t>
            </a:r>
          </a:p>
          <a:p>
            <a:pPr marL="0" indent="0">
              <a:buNone/>
            </a:pPr>
            <a:r>
              <a:rPr lang="it-IT" sz="1700" cap="none" dirty="0">
                <a:ln w="0"/>
                <a:effectLst>
                  <a:reflection blurRad="6350" stA="53000" endA="300" endPos="35500" dir="5400000" sy="-90000" algn="bl" rotWithShape="0"/>
                </a:effectLst>
                <a:latin typeface="Cooper Black" panose="0208090404030B020404" pitchFamily="18" charset="0"/>
              </a:rPr>
              <a:t> </a:t>
            </a:r>
            <a:r>
              <a:rPr lang="it-IT" sz="1700" cap="none" dirty="0" smtClean="0">
                <a:ln w="0"/>
                <a:effectLst>
                  <a:reflection blurRad="6350" stA="53000" endA="300" endPos="35500" dir="5400000" sy="-90000" algn="bl" rotWithShape="0"/>
                </a:effectLst>
                <a:latin typeface="Cooper Black" panose="0208090404030B020404" pitchFamily="18" charset="0"/>
              </a:rPr>
              <a:t>                                                                              NEH, INT’ ‘A ‘STU LUOGO.</a:t>
            </a:r>
          </a:p>
          <a:p>
            <a:pPr marL="0" indent="0">
              <a:buNone/>
            </a:pPr>
            <a:r>
              <a:rPr lang="it-IT" sz="17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 </a:t>
            </a:r>
            <a:r>
              <a:rPr lang="it-IT" sz="17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                                                                           </a:t>
            </a:r>
            <a:endParaRPr lang="it-IT" sz="17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endParaRPr>
          </a:p>
        </p:txBody>
      </p:sp>
    </p:spTree>
    <p:extLst>
      <p:ext uri="{BB962C8B-B14F-4D97-AF65-F5344CB8AC3E}">
        <p14:creationId xmlns="" xmlns:p14="http://schemas.microsoft.com/office/powerpoint/2010/main" val="2014801510"/>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linds(horizont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linds(horizontal)">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066800" y="556953"/>
            <a:ext cx="10928464" cy="6010101"/>
          </a:xfrm>
        </p:spPr>
        <p:txBody>
          <a:bodyPr>
            <a:normAutofit/>
          </a:bodyPr>
          <a:lstStyle/>
          <a:p>
            <a:r>
              <a:rPr lang="it-IT" sz="1800" cap="none" dirty="0" smtClean="0">
                <a:ln w="0"/>
                <a:effectLst>
                  <a:reflection blurRad="6350" stA="53000" endA="300" endPos="35500" dir="5400000" sy="-90000" algn="bl" rotWithShape="0"/>
                </a:effectLst>
                <a:latin typeface="Cooper Black" panose="0208090404030B020404" pitchFamily="18" charset="0"/>
              </a:rPr>
              <a:t>MARETIELLO                                                       </a:t>
            </a:r>
            <a:r>
              <a:rPr lang="it-IT" sz="1800" cap="none" dirty="0" err="1" smtClean="0">
                <a:ln w="0"/>
                <a:effectLst>
                  <a:reflection blurRad="6350" stA="53000" endA="300" endPos="35500" dir="5400000" sy="-90000" algn="bl" rotWithShape="0"/>
                </a:effectLst>
                <a:latin typeface="Cooper Black" panose="0208090404030B020404" pitchFamily="18" charset="0"/>
              </a:rPr>
              <a:t>zeza</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E MO CASI FFIUTO                                                  e a fatto ‘</a:t>
            </a:r>
            <a:r>
              <a:rPr lang="it-IT" sz="1800" cap="none" dirty="0" err="1" smtClean="0">
                <a:ln w="0"/>
                <a:effectLst>
                  <a:reflection blurRad="6350" stA="53000" endA="300" endPos="35500" dir="5400000" sy="-90000" algn="bl" rotWithShape="0"/>
                </a:effectLst>
                <a:latin typeface="Cooper Black" panose="0208090404030B020404" pitchFamily="18" charset="0"/>
              </a:rPr>
              <a:t>na</a:t>
            </a:r>
            <a:r>
              <a:rPr lang="it-IT" sz="1800" cap="none" dirty="0" smtClean="0">
                <a:ln w="0"/>
                <a:effectLst>
                  <a:reflection blurRad="6350" stA="53000" endA="300" endPos="35500" dir="5400000" sy="-90000" algn="bl" rotWithShape="0"/>
                </a:effectLst>
                <a:latin typeface="Cooper Black" panose="0208090404030B020404" pitchFamily="18" charset="0"/>
              </a:rPr>
              <a:t> gran cosa</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SOTT’ ‘A TANTE BBASTUNATE                       e </a:t>
            </a:r>
            <a:r>
              <a:rPr lang="it-IT" sz="1800" cap="none" dirty="0" err="1" smtClean="0">
                <a:ln w="0"/>
                <a:effectLst>
                  <a:reflection blurRad="6350" stA="53000" endA="300" endPos="35500" dir="5400000" sy="-90000" algn="bl" rotWithShape="0"/>
                </a:effectLst>
                <a:latin typeface="Cooper Black" panose="0208090404030B020404" pitchFamily="18" charset="0"/>
              </a:rPr>
              <a:t>tirete</a:t>
            </a:r>
            <a:r>
              <a:rPr lang="it-IT" sz="1800" cap="none" dirty="0" smtClean="0">
                <a:ln w="0"/>
                <a:effectLst>
                  <a:reflection blurRad="6350" stA="53000" endA="300" endPos="35500" dir="5400000" sy="-90000" algn="bl" rotWithShape="0"/>
                </a:effectLst>
                <a:latin typeface="Cooper Black" panose="0208090404030B020404" pitchFamily="18" charset="0"/>
              </a:rPr>
              <a:t> ‘nu </a:t>
            </a:r>
            <a:r>
              <a:rPr lang="it-IT" sz="1800" cap="none" dirty="0" err="1" smtClean="0">
                <a:ln w="0"/>
                <a:effectLst>
                  <a:reflection blurRad="6350" stA="53000" endA="300" endPos="35500" dir="5400000" sy="-90000" algn="bl" rotWithShape="0"/>
                </a:effectLst>
                <a:latin typeface="Cooper Black" panose="0208090404030B020404" pitchFamily="18" charset="0"/>
              </a:rPr>
              <a:t>raccio</a:t>
            </a:r>
            <a:r>
              <a:rPr lang="it-IT" sz="1800" cap="none" dirty="0" smtClean="0">
                <a:ln w="0"/>
                <a:effectLst>
                  <a:reflection blurRad="6350" stA="53000" endA="300" endPos="35500" dir="5400000" sy="-90000" algn="bl" rotWithShape="0"/>
                </a:effectLst>
                <a:latin typeface="Cooper Black" panose="0208090404030B020404" pitchFamily="18" charset="0"/>
              </a:rPr>
              <a:t>.</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MEGLIO PE’ TTE CA NUN ‘NCE                            </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FUSSE NATO. SI N’ATA VOTA                              </a:t>
            </a:r>
            <a:r>
              <a:rPr lang="it-IT" sz="1800" cap="none" dirty="0" err="1" smtClean="0">
                <a:ln w="0"/>
                <a:effectLst>
                  <a:reflection blurRad="6350" stA="53000" endA="300" endPos="35500" dir="5400000" sy="-90000" algn="bl" rotWithShape="0"/>
                </a:effectLst>
                <a:latin typeface="Cooper Black" panose="0208090404030B020404" pitchFamily="18" charset="0"/>
              </a:rPr>
              <a:t>maretiello</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TUORNI, E NUN TUORNI                                       </a:t>
            </a:r>
            <a:r>
              <a:rPr lang="it-IT" sz="1800" cap="none" dirty="0" err="1" smtClean="0">
                <a:ln w="0"/>
                <a:effectLst>
                  <a:reflection blurRad="6350" stA="53000" endA="300" endPos="35500" dir="5400000" sy="-90000" algn="bl" rotWithShape="0"/>
                </a:effectLst>
                <a:latin typeface="Cooper Black" panose="0208090404030B020404" pitchFamily="18" charset="0"/>
              </a:rPr>
              <a:t>vattenne</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ze</a:t>
            </a:r>
            <a:r>
              <a:rPr lang="it-IT" sz="1800" cap="none" dirty="0" smtClean="0">
                <a:ln w="0"/>
                <a:effectLst>
                  <a:reflection blurRad="6350" stA="53000" endA="300" endPos="35500" dir="5400000" sy="-90000" algn="bl" rotWithShape="0"/>
                </a:effectLst>
                <a:latin typeface="Cooper Black" panose="0208090404030B020404" pitchFamily="18" charset="0"/>
              </a:rPr>
              <a:t>’, si </a:t>
            </a:r>
            <a:r>
              <a:rPr lang="it-IT" sz="1800" cap="none" dirty="0" err="1" smtClean="0">
                <a:ln w="0"/>
                <a:effectLst>
                  <a:reflection blurRad="6350" stA="53000" endA="300" endPos="35500" dir="5400000" sy="-90000" algn="bl" rotWithShape="0"/>
                </a:effectLst>
                <a:latin typeface="Cooper Black" panose="0208090404030B020404" pitchFamily="18" charset="0"/>
              </a:rPr>
              <a:t>nno</a:t>
            </a:r>
            <a:r>
              <a:rPr lang="it-IT" sz="1800" cap="none" dirty="0" smtClean="0">
                <a:ln w="0"/>
                <a:effectLst>
                  <a:reflection blurRad="6350" stA="53000" endA="300" endPos="35500" dir="5400000" sy="-90000" algn="bl" rotWithShape="0"/>
                </a:effectLst>
                <a:latin typeface="Cooper Black" panose="0208090404030B020404" pitchFamily="18" charset="0"/>
              </a:rPr>
              <a:t> te faccio.</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CU CREANZA T’ O’ ‘NFILO</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‘STU CURTIELLO</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RINT’ ‘A PANZA</a:t>
            </a:r>
            <a:r>
              <a:rPr lang="it-IT" sz="1800" dirty="0" smtClean="0">
                <a:latin typeface="Cooper Black" panose="0208090404030B020404" pitchFamily="18" charset="0"/>
              </a:rPr>
              <a:t>.</a:t>
            </a:r>
          </a:p>
        </p:txBody>
      </p:sp>
    </p:spTree>
    <p:extLst>
      <p:ext uri="{BB962C8B-B14F-4D97-AF65-F5344CB8AC3E}">
        <p14:creationId xmlns="" xmlns:p14="http://schemas.microsoft.com/office/powerpoint/2010/main" val="296969753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176867" y="287383"/>
            <a:ext cx="10566641" cy="6296297"/>
          </a:xfrm>
        </p:spPr>
        <p:txBody>
          <a:bodyPr>
            <a:normAutofit/>
          </a:bodyPr>
          <a:lstStyle/>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ZEZA                                                                               MARETIELLO</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Che m’ai ‘a fa, </a:t>
            </a:r>
            <a:r>
              <a:rPr lang="it-IT" sz="1800" cap="none" dirty="0" err="1" smtClean="0">
                <a:ln w="0"/>
                <a:effectLst>
                  <a:reflection blurRad="6350" stA="53000" endA="300" endPos="35500" dir="5400000" sy="-90000" algn="bl" rotWithShape="0"/>
                </a:effectLst>
                <a:latin typeface="Cooper Black" panose="0208090404030B020404" pitchFamily="18" charset="0"/>
              </a:rPr>
              <a:t>vavuso</a:t>
            </a:r>
            <a:r>
              <a:rPr lang="it-IT" sz="1800" cap="none" dirty="0" smtClean="0">
                <a:ln w="0"/>
                <a:effectLst>
                  <a:reflection blurRad="6350" stA="53000" endA="300" endPos="35500" dir="5400000" sy="-90000" algn="bl" rotWithShape="0"/>
                </a:effectLst>
                <a:latin typeface="Cooper Black" panose="0208090404030B020404" pitchFamily="18" charset="0"/>
              </a:rPr>
              <a:t>,                                                    ‘proprio </a:t>
            </a:r>
            <a:r>
              <a:rPr lang="it-IT" sz="1800" cap="none" dirty="0" err="1" smtClean="0">
                <a:ln w="0"/>
                <a:effectLst>
                  <a:reflection blurRad="6350" stA="53000" endA="300" endPos="35500" dir="5400000" sy="-90000" algn="bl" rotWithShape="0"/>
                </a:effectLst>
                <a:latin typeface="Cooper Black" panose="0208090404030B020404" pitchFamily="18" charset="0"/>
              </a:rPr>
              <a:t>cca</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mmienzo</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Lu </a:t>
            </a:r>
            <a:r>
              <a:rPr lang="it-IT" sz="1800" cap="none" dirty="0" err="1" smtClean="0">
                <a:ln w="0"/>
                <a:effectLst>
                  <a:reflection blurRad="6350" stA="53000" endA="300" endPos="35500" dir="5400000" sy="-90000" algn="bl" rotWithShape="0"/>
                </a:effectLst>
                <a:latin typeface="Cooper Black" panose="0208090404030B020404" pitchFamily="18" charset="0"/>
              </a:rPr>
              <a:t>ppiello</a:t>
            </a:r>
            <a:r>
              <a:rPr lang="it-IT" sz="1800" cap="none" dirty="0" smtClean="0">
                <a:ln w="0"/>
                <a:effectLst>
                  <a:reflection blurRad="6350" stA="53000" endA="300" endPos="35500" dir="5400000" sy="-90000" algn="bl" rotWithShape="0"/>
                </a:effectLst>
                <a:latin typeface="Cooper Black" panose="0208090404030B020404" pitchFamily="18" charset="0"/>
              </a:rPr>
              <a:t> che t’ </a:t>
            </a:r>
            <a:r>
              <a:rPr lang="it-IT" sz="1800" cap="none" dirty="0" err="1" smtClean="0">
                <a:ln w="0"/>
                <a:effectLst>
                  <a:reflection blurRad="6350" stA="53000" endA="300" endPos="35500" dir="5400000" sy="-90000" algn="bl" rotWithShape="0"/>
                </a:effectLst>
                <a:latin typeface="Cooper Black" panose="0208090404030B020404" pitchFamily="18" charset="0"/>
              </a:rPr>
              <a:t>afferrà</a:t>
            </a:r>
            <a:r>
              <a:rPr lang="it-IT" sz="1800" cap="none" dirty="0" smtClean="0">
                <a:ln w="0"/>
                <a:effectLst>
                  <a:reflection blurRad="6350" stA="53000" endA="300" endPos="35500" dir="5400000" sy="-90000" algn="bl" rotWithShape="0"/>
                </a:effectLst>
                <a:latin typeface="Cooper Black" panose="0208090404030B020404" pitchFamily="18" charset="0"/>
              </a:rPr>
              <a:t>?                                           ‘a voglio fa’ ‘</a:t>
            </a:r>
            <a:r>
              <a:rPr lang="it-IT" sz="1800" cap="none" dirty="0" err="1" smtClean="0">
                <a:ln w="0"/>
                <a:effectLst>
                  <a:reflection blurRad="6350" stA="53000" endA="300" endPos="35500" dir="5400000" sy="-90000" algn="bl" rotWithShape="0"/>
                </a:effectLst>
                <a:latin typeface="Cooper Black" panose="0208090404030B020404" pitchFamily="18" charset="0"/>
              </a:rPr>
              <a:t>na</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uerra</a:t>
            </a:r>
            <a:r>
              <a:rPr lang="it-IT" sz="1800" cap="none" dirty="0" smtClean="0">
                <a:ln w="0"/>
                <a:effectLst>
                  <a:reflection blurRad="6350" stA="53000" endA="300" endPos="35500" dir="5400000" sy="-90000" algn="bl" rotWithShape="0"/>
                </a:effectLst>
                <a:latin typeface="Cooper Black" panose="0208090404030B020404" pitchFamily="18" charset="0"/>
              </a:rPr>
              <a:t>.</a:t>
            </a:r>
          </a:p>
          <a:p>
            <a:pPr marL="0" indent="0">
              <a:buNone/>
            </a:pP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endParaRPr lang="it-IT" sz="1800" cap="none" dirty="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VICENZELLA                                                                              MARETIELLO</a:t>
            </a:r>
          </a:p>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Oita</a:t>
            </a:r>
            <a:r>
              <a:rPr lang="it-IT" sz="1800" cap="none" dirty="0" smtClean="0">
                <a:ln w="0"/>
                <a:effectLst>
                  <a:reflection blurRad="6350" stA="53000" endA="300" endPos="35500" dir="5400000" sy="-90000" algn="bl" rotWithShape="0"/>
                </a:effectLst>
                <a:latin typeface="Cooper Black" panose="0208090404030B020404" pitchFamily="18" charset="0"/>
              </a:rPr>
              <a:t>’, tu si ‘</a:t>
            </a:r>
            <a:r>
              <a:rPr lang="it-IT" sz="1800" cap="none" dirty="0" err="1" smtClean="0">
                <a:ln w="0"/>
                <a:effectLst>
                  <a:reflection blurRad="6350" stA="53000" endA="300" endPos="35500" dir="5400000" sy="-90000" algn="bl" rotWithShape="0"/>
                </a:effectLst>
                <a:latin typeface="Cooper Black" panose="0208090404030B020404" pitchFamily="18" charset="0"/>
              </a:rPr>
              <a:t>ncucciato</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vavosa</a:t>
            </a:r>
            <a:r>
              <a:rPr lang="it-IT" sz="1800" cap="none" dirty="0" smtClean="0">
                <a:ln w="0"/>
                <a:effectLst>
                  <a:reflection blurRad="6350" stA="53000" endA="300" endPos="35500" dir="5400000" sy="-90000" algn="bl" rotWithShape="0"/>
                </a:effectLst>
                <a:latin typeface="Cooper Black" panose="0208090404030B020404" pitchFamily="18" charset="0"/>
              </a:rPr>
              <a:t>, tu </a:t>
            </a:r>
            <a:r>
              <a:rPr lang="it-IT" sz="1800" cap="none" dirty="0" err="1" smtClean="0">
                <a:ln w="0"/>
                <a:effectLst>
                  <a:reflection blurRad="6350" stA="53000" endA="300" endPos="35500" dir="5400000" sy="-90000" algn="bl" rotWithShape="0"/>
                </a:effectLst>
                <a:latin typeface="Cooper Black" panose="0208090404030B020404" pitchFamily="18" charset="0"/>
              </a:rPr>
              <a:t>mme</a:t>
            </a:r>
            <a:r>
              <a:rPr lang="it-IT" sz="1800" cap="none" dirty="0" smtClean="0">
                <a:ln w="0"/>
                <a:effectLst>
                  <a:reflection blurRad="6350" stA="53000" endA="300" endPos="35500" dir="5400000" sy="-90000" algn="bl" rotWithShape="0"/>
                </a:effectLst>
                <a:latin typeface="Cooper Black" panose="0208090404030B020404" pitchFamily="18" charset="0"/>
              </a:rPr>
              <a:t> fai essere</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E </a:t>
            </a:r>
            <a:r>
              <a:rPr lang="it-IT" sz="1800" cap="none" dirty="0" err="1" smtClean="0">
                <a:ln w="0"/>
                <a:effectLst>
                  <a:reflection blurRad="6350" stA="53000" endA="300" endPos="35500" dir="5400000" sy="-90000" algn="bl" rotWithShape="0"/>
                </a:effectLst>
                <a:latin typeface="Cooper Black" panose="0208090404030B020404" pitchFamily="18" charset="0"/>
              </a:rPr>
              <a:t>nun</a:t>
            </a:r>
            <a:r>
              <a:rPr lang="it-IT" sz="1800" cap="none" dirty="0" smtClean="0">
                <a:ln w="0"/>
                <a:effectLst>
                  <a:reflection blurRad="6350" stA="53000" endA="300" endPos="35500" dir="5400000" sy="-90000" algn="bl" rotWithShape="0"/>
                </a:effectLst>
                <a:latin typeface="Cooper Black" panose="0208090404030B020404" pitchFamily="18" charset="0"/>
              </a:rPr>
              <a:t> me maritate,                                                                                m’</a:t>
            </a:r>
            <a:r>
              <a:rPr lang="it-IT" sz="1800" cap="none" dirty="0" err="1" smtClean="0">
                <a:ln w="0"/>
                <a:effectLst>
                  <a:reflection blurRad="6350" stA="53000" endA="300" endPos="35500" dir="5400000" sy="-90000" algn="bl" rotWithShape="0"/>
                </a:effectLst>
                <a:latin typeface="Cooper Black" panose="0208090404030B020404" pitchFamily="18" charset="0"/>
              </a:rPr>
              <a:t>piso</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Mo</a:t>
            </a:r>
            <a:r>
              <a:rPr lang="it-IT" sz="1800" cap="none" dirty="0" smtClean="0">
                <a:ln w="0"/>
                <a:effectLst>
                  <a:reflection blurRad="6350" stA="53000" endA="300" endPos="35500" dir="5400000" sy="-90000" algn="bl" rotWithShape="0"/>
                </a:effectLst>
                <a:latin typeface="Cooper Black" panose="0208090404030B020404" pitchFamily="18" charset="0"/>
              </a:rPr>
              <a:t> te faccio </a:t>
            </a:r>
            <a:r>
              <a:rPr lang="it-IT" sz="1800" cap="none" dirty="0" err="1" smtClean="0">
                <a:ln w="0"/>
                <a:effectLst>
                  <a:reflection blurRad="6350" stA="53000" endA="300" endPos="35500" dir="5400000" sy="-90000" algn="bl" rotWithShape="0"/>
                </a:effectLst>
                <a:latin typeface="Cooper Black" panose="0208090404030B020404" pitchFamily="18" charset="0"/>
              </a:rPr>
              <a:t>verè</a:t>
            </a:r>
            <a:r>
              <a:rPr lang="it-IT" sz="1800" cap="none" dirty="0" smtClean="0">
                <a:ln w="0"/>
                <a:effectLst>
                  <a:reflection blurRad="6350" stA="53000" endA="300" endPos="35500" dir="5400000" sy="-90000" algn="bl" rotWithShape="0"/>
                </a:effectLst>
                <a:latin typeface="Cooper Black" panose="0208090404030B020404" pitchFamily="18" charset="0"/>
              </a:rPr>
              <a:t> i’ che </a:t>
            </a:r>
            <a:r>
              <a:rPr lang="it-IT" sz="1800" cap="none" dirty="0" err="1" smtClean="0">
                <a:ln w="0"/>
                <a:effectLst>
                  <a:reflection blurRad="6350" stA="53000" endA="300" endPos="35500" dir="5400000" sy="-90000" algn="bl" rotWithShape="0"/>
                </a:effectLst>
                <a:latin typeface="Cooper Black" panose="0208090404030B020404" pitchFamily="18" charset="0"/>
              </a:rPr>
              <a:t>saccio</a:t>
            </a:r>
            <a:r>
              <a:rPr lang="it-IT" sz="1800" cap="none" dirty="0" smtClean="0">
                <a:ln w="0"/>
                <a:effectLst>
                  <a:reflection blurRad="6350" stA="53000" endA="300" endPos="35500" dir="5400000" sy="-90000" algn="bl" rotWithShape="0"/>
                </a:effectLst>
                <a:latin typeface="Cooper Black" panose="0208090404030B020404" pitchFamily="18" charset="0"/>
              </a:rPr>
              <a:t> fare</a:t>
            </a:r>
            <a:r>
              <a:rPr lang="it-IT" sz="1800" dirty="0" smtClean="0">
                <a:latin typeface="Cooper Black" panose="0208090404030B020404" pitchFamily="18" charset="0"/>
              </a:rPr>
              <a:t>.</a:t>
            </a:r>
          </a:p>
        </p:txBody>
      </p:sp>
    </p:spTree>
    <p:extLst>
      <p:ext uri="{BB962C8B-B14F-4D97-AF65-F5344CB8AC3E}">
        <p14:creationId xmlns="" xmlns:p14="http://schemas.microsoft.com/office/powerpoint/2010/main" val="459715264"/>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405467" y="169819"/>
            <a:ext cx="10102909" cy="5995850"/>
          </a:xfrm>
        </p:spPr>
        <p:txBody>
          <a:bodyPr>
            <a:normAutofit/>
          </a:bodyPr>
          <a:lstStyle/>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ZEZA                                                                                            DON NICOLA</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Tu che canchero ‘n capo </a:t>
            </a:r>
            <a:r>
              <a:rPr lang="it-IT" sz="1800" cap="none" dirty="0" err="1" smtClean="0">
                <a:ln w="0"/>
                <a:effectLst>
                  <a:reflection blurRad="6350" stA="53000" endA="300" endPos="35500" dir="5400000" sy="-90000" algn="bl" rotWithShape="0"/>
                </a:effectLst>
                <a:latin typeface="Cooper Black" panose="0208090404030B020404" pitchFamily="18" charset="0"/>
              </a:rPr>
              <a:t>ca</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arrete,arrete,arrete</a:t>
            </a:r>
            <a:r>
              <a:rPr lang="it-IT" sz="1800" cap="none" dirty="0" smtClean="0">
                <a:ln w="0"/>
                <a:effectLst>
                  <a:reflection blurRad="6350" stA="53000" endA="300" endPos="35500" dir="5400000" sy="-90000" algn="bl" rotWithShape="0"/>
                </a:effectLst>
                <a:latin typeface="Cooper Black" panose="0208090404030B020404" pitchFamily="18" charset="0"/>
              </a:rPr>
              <a:t> </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T’e </a:t>
            </a:r>
            <a:r>
              <a:rPr lang="it-IT" sz="1800" cap="none" dirty="0" err="1" smtClean="0">
                <a:ln w="0"/>
                <a:effectLst>
                  <a:reflection blurRad="6350" stA="53000" endA="300" endPos="35500" dir="5400000" sy="-90000" algn="bl" rotWithShape="0"/>
                </a:effectLst>
                <a:latin typeface="Cooper Black" panose="0208090404030B020404" pitchFamily="18" charset="0"/>
              </a:rPr>
              <a:t>miso</a:t>
            </a:r>
            <a:r>
              <a:rPr lang="it-IT" sz="1800" cap="none" dirty="0" smtClean="0">
                <a:ln w="0"/>
                <a:effectLst>
                  <a:reflection blurRad="6350" stA="53000" endA="300" endPos="35500" dir="5400000" sy="-90000" algn="bl" rotWithShape="0"/>
                </a:effectLst>
                <a:latin typeface="Cooper Black" panose="0208090404030B020404" pitchFamily="18" charset="0"/>
              </a:rPr>
              <a:t>.                                                                                    che l’</a:t>
            </a:r>
            <a:r>
              <a:rPr lang="it-IT" sz="1800" cap="none" dirty="0" err="1" smtClean="0">
                <a:ln w="0"/>
                <a:effectLst>
                  <a:reflection blurRad="6350" stA="53000" endA="300" endPos="35500" dir="5400000" sy="-90000" algn="bl" rotWithShape="0"/>
                </a:effectLst>
                <a:latin typeface="Cooper Black" panose="0208090404030B020404" pitchFamily="18" charset="0"/>
              </a:rPr>
              <a:t>aggia</a:t>
            </a:r>
            <a:r>
              <a:rPr lang="it-IT" sz="1800" cap="none" dirty="0" smtClean="0">
                <a:ln w="0"/>
                <a:effectLst>
                  <a:reflection blurRad="6350" stA="53000" endA="300" endPos="35500" dir="5400000" sy="-90000" algn="bl" rotWithShape="0"/>
                </a:effectLst>
                <a:latin typeface="Cooper Black" panose="0208090404030B020404" pitchFamily="18" charset="0"/>
              </a:rPr>
              <a:t> fa’ a tagliola,</a:t>
            </a:r>
          </a:p>
          <a:p>
            <a:pPr marL="0" indent="0">
              <a:buNone/>
            </a:pPr>
            <a:r>
              <a:rPr lang="it-IT" sz="1800" cap="none" dirty="0">
                <a:ln w="0"/>
                <a:effectLst>
                  <a:reflection blurRad="6350" stA="53000" endA="300" endPos="35500" dir="5400000" sy="-90000" algn="bl" rotWithShape="0"/>
                </a:effectLst>
                <a:latin typeface="Cooper Black" panose="0208090404030B020404" pitchFamily="18" charset="0"/>
              </a:rPr>
              <a:t> </a:t>
            </a:r>
            <a:r>
              <a:rPr lang="it-IT" sz="1800" cap="none" dirty="0" smtClean="0">
                <a:ln w="0"/>
                <a:effectLst>
                  <a:reflection blurRad="6350" stA="53000" endA="300" endPos="35500" dir="5400000" sy="-90000" algn="bl" rotWithShape="0"/>
                </a:effectLst>
                <a:latin typeface="Cooper Black" panose="0208090404030B020404" pitchFamily="18" charset="0"/>
              </a:rPr>
              <a:t>                                                                                                    te voglio fa </a:t>
            </a:r>
            <a:r>
              <a:rPr lang="it-IT" sz="1800" cap="none" dirty="0" err="1" smtClean="0">
                <a:ln w="0"/>
                <a:effectLst>
                  <a:reflection blurRad="6350" stA="53000" endA="300" endPos="35500" dir="5400000" sy="-90000" algn="bl" rotWithShape="0"/>
                </a:effectLst>
                <a:latin typeface="Cooper Black" panose="0208090404030B020404" pitchFamily="18" charset="0"/>
              </a:rPr>
              <a:t>verè</a:t>
            </a:r>
            <a:r>
              <a:rPr lang="it-IT" sz="1800" cap="none" dirty="0" smtClean="0">
                <a:ln w="0"/>
                <a:effectLst>
                  <a:reflection blurRad="6350" stA="53000" endA="300" endPos="35500" dir="5400000" sy="-90000" algn="bl" rotWithShape="0"/>
                </a:effectLst>
                <a:latin typeface="Cooper Black" panose="0208090404030B020404" pitchFamily="18" charset="0"/>
              </a:rPr>
              <a:t> chi è don</a:t>
            </a:r>
          </a:p>
          <a:p>
            <a:pPr marL="0" indent="0">
              <a:buNone/>
            </a:pPr>
            <a:r>
              <a:rPr lang="it-IT" sz="1800" cap="none" dirty="0">
                <a:ln w="0"/>
                <a:effectLst>
                  <a:reflection blurRad="6350" stA="53000" endA="300" endPos="35500" dir="5400000" sy="-90000" algn="bl" rotWithShape="0"/>
                </a:effectLst>
                <a:latin typeface="Cooper Black" panose="0208090404030B020404" pitchFamily="18" charset="0"/>
              </a:rPr>
              <a:t> </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nicola</a:t>
            </a:r>
            <a:r>
              <a:rPr lang="it-IT" sz="1800" cap="none" dirty="0" smtClean="0">
                <a:ln w="0"/>
                <a:effectLst>
                  <a:reflection blurRad="6350" stA="53000" endA="300" endPos="35500" dir="5400000" sy="-90000" algn="bl" rotWithShape="0"/>
                </a:effectLst>
                <a:latin typeface="Cooper Black" panose="0208090404030B020404" pitchFamily="18" charset="0"/>
              </a:rPr>
              <a:t>.</a:t>
            </a:r>
          </a:p>
          <a:p>
            <a:pPr marL="0" indent="0">
              <a:buNone/>
            </a:pPr>
            <a:endParaRPr lang="it-IT" sz="1800" cap="none" dirty="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Maretiello                                                                                DON NICOLA</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Pietà, misericordia                                                               vi </a:t>
            </a:r>
            <a:r>
              <a:rPr lang="it-IT" sz="1800" cap="none" dirty="0" err="1" smtClean="0">
                <a:ln w="0"/>
                <a:effectLst>
                  <a:reflection blurRad="6350" stA="53000" endA="300" endPos="35500" dir="5400000" sy="-90000" algn="bl" rotWithShape="0"/>
                </a:effectLst>
                <a:latin typeface="Cooper Black" panose="0208090404030B020404" pitchFamily="18" charset="0"/>
              </a:rPr>
              <a:t>cumme</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tremma</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mo</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stu</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Che i aggio pazziato.                                                              scellerato.</a:t>
            </a:r>
          </a:p>
        </p:txBody>
      </p:sp>
    </p:spTree>
    <p:extLst>
      <p:ext uri="{BB962C8B-B14F-4D97-AF65-F5344CB8AC3E}">
        <p14:creationId xmlns="" xmlns:p14="http://schemas.microsoft.com/office/powerpoint/2010/main" val="392940626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anim calcmode="lin" valueType="num">
                                      <p:cBhvr>
                                        <p:cTn id="4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2000"/>
                                        <p:tgtEl>
                                          <p:spTgt spid="3">
                                            <p:txEl>
                                              <p:pRg st="7" end="7"/>
                                            </p:txEl>
                                          </p:spTgt>
                                        </p:tgtEl>
                                      </p:cBhvr>
                                    </p:animEffect>
                                    <p:anim calcmode="lin" valueType="num">
                                      <p:cBhvr>
                                        <p:cTn id="50"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2000"/>
                                        <p:tgtEl>
                                          <p:spTgt spid="3">
                                            <p:txEl>
                                              <p:pRg st="8" end="8"/>
                                            </p:txEl>
                                          </p:spTgt>
                                        </p:tgtEl>
                                      </p:cBhvr>
                                    </p:animEffect>
                                    <p:anim calcmode="lin" valueType="num">
                                      <p:cBhvr>
                                        <p:cTn id="57"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134533" y="126757"/>
            <a:ext cx="10743474" cy="6570617"/>
          </a:xfrm>
        </p:spPr>
        <p:txBody>
          <a:bodyPr/>
          <a:lstStyle/>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maretiello</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zeza</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Gnorrsi</a:t>
            </a:r>
            <a:r>
              <a:rPr lang="it-IT" sz="1800" cap="none" dirty="0" smtClean="0">
                <a:ln w="0"/>
                <a:effectLst>
                  <a:reflection blurRad="6350" stA="53000" endA="300" endPos="35500" dir="5400000" sy="-90000" algn="bl" rotWithShape="0"/>
                </a:effectLst>
                <a:latin typeface="Cooper Black" panose="0208090404030B020404" pitchFamily="18" charset="0"/>
              </a:rPr>
              <a:t> songo </a:t>
            </a:r>
            <a:r>
              <a:rPr lang="it-IT" sz="1800" cap="none" dirty="0" err="1" smtClean="0">
                <a:ln w="0"/>
                <a:effectLst>
                  <a:reflection blurRad="6350" stA="53000" endA="300" endPos="35500" dir="5400000" sy="-90000" algn="bl" rotWithShape="0"/>
                </a:effectLst>
                <a:latin typeface="Cooper Black" panose="0208090404030B020404" pitchFamily="18" charset="0"/>
              </a:rPr>
              <a:t>cuntento</a:t>
            </a:r>
            <a:r>
              <a:rPr lang="it-IT" sz="1800" cap="none" dirty="0" smtClean="0">
                <a:ln w="0"/>
                <a:effectLst>
                  <a:reflection blurRad="6350" stA="53000" endA="300" endPos="35500" dir="5400000" sy="-90000" algn="bl" rotWithShape="0"/>
                </a:effectLst>
                <a:latin typeface="Cooper Black" panose="0208090404030B020404" pitchFamily="18" charset="0"/>
              </a:rPr>
              <a:t>                                               e </a:t>
            </a:r>
            <a:r>
              <a:rPr lang="it-IT" sz="1800" cap="none" dirty="0" err="1" smtClean="0">
                <a:ln w="0"/>
                <a:effectLst>
                  <a:reflection blurRad="6350" stA="53000" endA="300" endPos="35500" dir="5400000" sy="-90000" algn="bl" rotWithShape="0"/>
                </a:effectLst>
                <a:latin typeface="Cooper Black" panose="0208090404030B020404" pitchFamily="18" charset="0"/>
              </a:rPr>
              <a:t>datevella</a:t>
            </a:r>
            <a:r>
              <a:rPr lang="it-IT" sz="1800" cap="none" dirty="0" smtClean="0">
                <a:ln w="0"/>
                <a:effectLst>
                  <a:reflection blurRad="6350" stA="53000" endA="300" endPos="35500" dir="5400000" sy="-90000" algn="bl" rotWithShape="0"/>
                </a:effectLst>
                <a:latin typeface="Cooper Black" panose="0208090404030B020404" pitchFamily="18" charset="0"/>
              </a:rPr>
              <a:t> ‘a mano </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Nu’ </a:t>
            </a:r>
            <a:r>
              <a:rPr lang="it-IT" sz="1800" cap="none" dirty="0" err="1" smtClean="0">
                <a:ln w="0"/>
                <a:effectLst>
                  <a:reflection blurRad="6350" stA="53000" endA="300" endPos="35500" dir="5400000" sy="-90000" algn="bl" rotWithShape="0"/>
                </a:effectLst>
                <a:latin typeface="Cooper Black" panose="0208090404030B020404" pitchFamily="18" charset="0"/>
              </a:rPr>
              <a:t>ddico</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cchiu</a:t>
            </a:r>
            <a:r>
              <a:rPr lang="it-IT" sz="1800" cap="none" dirty="0" smtClean="0">
                <a:ln w="0"/>
                <a:effectLst>
                  <a:reflection blurRad="6350" stA="53000" endA="300" endPos="35500" dir="5400000" sy="-90000" algn="bl" rotWithShape="0"/>
                </a:effectLst>
                <a:latin typeface="Cooper Black" panose="0208090404030B020404" pitchFamily="18" charset="0"/>
              </a:rPr>
              <a:t>’ parola                                            puzzate </a:t>
            </a:r>
            <a:r>
              <a:rPr lang="it-IT" sz="1800" cap="none" dirty="0" err="1" smtClean="0">
                <a:ln w="0"/>
                <a:effectLst>
                  <a:reflection blurRad="6350" stA="53000" endA="300" endPos="35500" dir="5400000" sy="-90000" algn="bl" rotWithShape="0"/>
                </a:effectLst>
                <a:latin typeface="Cooper Black" panose="0208090404030B020404" pitchFamily="18" charset="0"/>
              </a:rPr>
              <a:t>gudè</a:t>
            </a:r>
            <a:r>
              <a:rPr lang="it-IT" sz="1800" cap="none" dirty="0" smtClean="0">
                <a:ln w="0"/>
                <a:effectLst>
                  <a:reflection blurRad="6350" stA="53000" endA="300" endPos="35500" dir="5400000" sy="-90000" algn="bl" rotWithShape="0"/>
                </a:effectLst>
                <a:latin typeface="Cooper Black" panose="0208090404030B020404" pitchFamily="18" charset="0"/>
              </a:rPr>
              <a:t> n’ </a:t>
            </a:r>
            <a:r>
              <a:rPr lang="it-IT" sz="1800" cap="none" dirty="0" err="1" smtClean="0">
                <a:ln w="0"/>
                <a:effectLst>
                  <a:reflection blurRad="6350" stA="53000" endA="300" endPos="35500" dir="5400000" sy="-90000" algn="bl" rotWithShape="0"/>
                </a:effectLst>
                <a:latin typeface="Cooper Black" panose="0208090404030B020404" pitchFamily="18" charset="0"/>
              </a:rPr>
              <a:t>ncocchia</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Nun</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parlarra</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cchiu</a:t>
            </a:r>
            <a:r>
              <a:rPr lang="it-IT" sz="1800" cap="none" dirty="0" smtClean="0">
                <a:ln w="0"/>
                <a:effectLst>
                  <a:reflection blurRad="6350" stA="53000" endA="300" endPos="35500" dir="5400000" sy="-90000" algn="bl" rotWithShape="0"/>
                </a:effectLst>
                <a:latin typeface="Cooper Black" panose="0208090404030B020404" pitchFamily="18" charset="0"/>
              </a:rPr>
              <a:t>’ e don </a:t>
            </a:r>
            <a:r>
              <a:rPr lang="it-IT" sz="1800" cap="none" dirty="0" err="1" smtClean="0">
                <a:ln w="0"/>
                <a:effectLst>
                  <a:reflection blurRad="6350" stA="53000" endA="300" endPos="35500" dir="5400000" sy="-90000" algn="bl" rotWithShape="0"/>
                </a:effectLst>
                <a:latin typeface="Cooper Black" panose="0208090404030B020404" pitchFamily="18" charset="0"/>
              </a:rPr>
              <a:t>nicola</a:t>
            </a:r>
            <a:r>
              <a:rPr lang="it-IT" sz="1800" cap="none" dirty="0" smtClean="0">
                <a:ln w="0"/>
                <a:effectLst>
                  <a:reflection blurRad="6350" stA="53000" endA="300" endPos="35500" dir="5400000" sy="-90000" algn="bl" rotWithShape="0"/>
                </a:effectLst>
                <a:latin typeface="Cooper Black" panose="0208090404030B020404" pitchFamily="18" charset="0"/>
              </a:rPr>
              <a:t>                        uno care ‘ </a:t>
            </a:r>
            <a:r>
              <a:rPr lang="it-IT" sz="1800" cap="none" dirty="0" err="1" smtClean="0">
                <a:ln w="0"/>
                <a:effectLst>
                  <a:reflection blurRad="6350" stA="53000" endA="300" endPos="35500" dir="5400000" sy="-90000" algn="bl" rotWithShape="0"/>
                </a:effectLst>
                <a:latin typeface="Cooper Black" panose="0208090404030B020404" pitchFamily="18" charset="0"/>
              </a:rPr>
              <a:t>nterra</a:t>
            </a:r>
            <a:r>
              <a:rPr lang="it-IT" sz="1800" cap="none" dirty="0" smtClean="0">
                <a:ln w="0"/>
                <a:effectLst>
                  <a:reflection blurRad="6350" stA="53000" endA="300" endPos="35500" dir="5400000" sy="-90000" algn="bl" rotWithShape="0"/>
                </a:effectLst>
                <a:latin typeface="Cooper Black" panose="0208090404030B020404" pitchFamily="18" charset="0"/>
              </a:rPr>
              <a:t> e uno se</a:t>
            </a:r>
          </a:p>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Nun</a:t>
            </a:r>
            <a:r>
              <a:rPr lang="it-IT" sz="1800" cap="none" dirty="0" smtClean="0">
                <a:ln w="0"/>
                <a:effectLst>
                  <a:reflection blurRad="6350" stA="53000" endA="300" endPos="35500" dir="5400000" sy="-90000" algn="bl" rotWithShape="0"/>
                </a:effectLst>
                <a:latin typeface="Cooper Black" panose="0208090404030B020404" pitchFamily="18" charset="0"/>
              </a:rPr>
              <a:t> parlo </a:t>
            </a:r>
            <a:r>
              <a:rPr lang="it-IT" sz="1800" cap="none" dirty="0" err="1" smtClean="0">
                <a:ln w="0"/>
                <a:effectLst>
                  <a:reflection blurRad="6350" stA="53000" endA="300" endPos="35500" dir="5400000" sy="-90000" algn="bl" rotWithShape="0"/>
                </a:effectLst>
                <a:latin typeface="Cooper Black" panose="0208090404030B020404" pitchFamily="18" charset="0"/>
              </a:rPr>
              <a:t>pi</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cient</a:t>
            </a:r>
            <a:r>
              <a:rPr lang="it-IT" sz="1800" cap="none" dirty="0" smtClean="0">
                <a:ln w="0"/>
                <a:effectLst>
                  <a:reflection blurRad="6350" stA="53000" endA="300" endPos="35500" dir="5400000" sy="-90000" algn="bl" rotWithShape="0"/>
                </a:effectLst>
                <a:latin typeface="Cooper Black" panose="0208090404030B020404" pitchFamily="18" charset="0"/>
              </a:rPr>
              <a:t>’ anni                                                              </a:t>
            </a:r>
            <a:r>
              <a:rPr lang="it-IT" sz="1800" cap="none" dirty="0" err="1" smtClean="0">
                <a:ln w="0"/>
                <a:effectLst>
                  <a:reflection blurRad="6350" stA="53000" endA="300" endPos="35500" dir="5400000" sy="-90000" algn="bl" rotWithShape="0"/>
                </a:effectLst>
                <a:latin typeface="Cooper Black" panose="0208090404030B020404" pitchFamily="18" charset="0"/>
              </a:rPr>
              <a:t>scunocchia</a:t>
            </a:r>
            <a:r>
              <a:rPr lang="it-IT" sz="1800" cap="none" dirty="0" smtClean="0">
                <a:ln w="0"/>
                <a:effectLst>
                  <a:reflection blurRad="6350" stA="53000" endA="300" endPos="35500" dir="5400000" sy="-90000" algn="bl" rotWithShape="0"/>
                </a:effectLst>
                <a:latin typeface="Cooper Black" panose="0208090404030B020404" pitchFamily="18" charset="0"/>
              </a:rPr>
              <a:t>.</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Songo cecato e muto </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I torno a casa </a:t>
            </a:r>
            <a:r>
              <a:rPr lang="it-IT" sz="1800" cap="none" dirty="0" err="1" smtClean="0">
                <a:ln w="0"/>
                <a:effectLst>
                  <a:reflection blurRad="6350" stA="53000" endA="300" endPos="35500" dir="5400000" sy="-90000" algn="bl" rotWithShape="0"/>
                </a:effectLst>
                <a:latin typeface="Cooper Black" panose="0208090404030B020404" pitchFamily="18" charset="0"/>
              </a:rPr>
              <a:t>cumm’a</a:t>
            </a:r>
            <a:r>
              <a:rPr lang="it-IT" sz="1800" cap="none" dirty="0" smtClean="0">
                <a:ln w="0"/>
                <a:effectLst>
                  <a:reflection blurRad="6350" stA="53000" endA="300" endPos="35500" dir="5400000" sy="-90000" algn="bl" rotWithShape="0"/>
                </a:effectLst>
                <a:latin typeface="Cooper Black" panose="0208090404030B020404" pitchFamily="18" charset="0"/>
              </a:rPr>
              <a:t> ‘nu </a:t>
            </a:r>
            <a:r>
              <a:rPr lang="it-IT" sz="1800" cap="none" dirty="0" err="1" smtClean="0">
                <a:ln w="0"/>
                <a:effectLst>
                  <a:reflection blurRad="6350" stA="53000" endA="300" endPos="35500" dir="5400000" sy="-90000" algn="bl" rotWithShape="0"/>
                </a:effectLst>
                <a:latin typeface="Cooper Black" panose="0208090404030B020404" pitchFamily="18" charset="0"/>
              </a:rPr>
              <a:t>paputo</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vicenzella</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a:ln w="0"/>
                <a:effectLst>
                  <a:reflection blurRad="6350" stA="53000" endA="300" endPos="35500" dir="5400000" sy="-90000" algn="bl" rotWithShape="0"/>
                </a:effectLst>
                <a:latin typeface="Cooper Black" panose="0208090404030B020404" pitchFamily="18" charset="0"/>
              </a:rPr>
              <a:t> </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maretiello</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bbellu</a:t>
            </a:r>
            <a:r>
              <a:rPr lang="it-IT" sz="1800" cap="none" dirty="0" smtClean="0">
                <a:ln w="0"/>
                <a:effectLst>
                  <a:reflection blurRad="6350" stA="53000" endA="300" endPos="35500" dir="5400000" sy="-90000" algn="bl" rotWithShape="0"/>
                </a:effectLst>
                <a:latin typeface="Cooper Black" panose="0208090404030B020404" pitchFamily="18" charset="0"/>
              </a:rPr>
              <a:t> mio  </a:t>
            </a:r>
          </a:p>
          <a:p>
            <a:pPr marL="0" indent="0">
              <a:buNone/>
            </a:pPr>
            <a:r>
              <a:rPr lang="it-IT" sz="1800" dirty="0">
                <a:latin typeface="Cooper Black" panose="0208090404030B020404" pitchFamily="18" charset="0"/>
              </a:rPr>
              <a:t> </a:t>
            </a:r>
            <a:r>
              <a:rPr lang="it-IT" sz="1800" dirty="0" smtClean="0">
                <a:latin typeface="Cooper Black" panose="0208090404030B020404" pitchFamily="18" charset="0"/>
              </a:rPr>
              <a:t>                                                                                                  </a:t>
            </a:r>
          </a:p>
          <a:p>
            <a:pPr marL="0" indent="0">
              <a:buNone/>
            </a:pPr>
            <a:endParaRPr lang="it-IT" dirty="0">
              <a:latin typeface="Cooper Black" panose="0208090404030B020404" pitchFamily="18" charset="0"/>
            </a:endParaRPr>
          </a:p>
          <a:p>
            <a:pPr marL="0" indent="0">
              <a:buNone/>
            </a:pPr>
            <a:endParaRPr lang="it-IT" dirty="0">
              <a:latin typeface="Cooper Black" panose="0208090404030B020404" pitchFamily="18" charset="0"/>
            </a:endParaRPr>
          </a:p>
        </p:txBody>
      </p:sp>
    </p:spTree>
    <p:extLst>
      <p:ext uri="{BB962C8B-B14F-4D97-AF65-F5344CB8AC3E}">
        <p14:creationId xmlns="" xmlns:p14="http://schemas.microsoft.com/office/powerpoint/2010/main" val="17024689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22867" y="0"/>
            <a:ext cx="10964332" cy="6858000"/>
          </a:xfrm>
        </p:spPr>
        <p:txBody>
          <a:bodyPr>
            <a:normAutofit/>
          </a:bodyPr>
          <a:lstStyle/>
          <a:p>
            <a:r>
              <a:rPr lang="it-IT" sz="1800" cap="none" dirty="0" smtClean="0">
                <a:ln w="0"/>
                <a:effectLst>
                  <a:reflection blurRad="6350" stA="53000" endA="300" endPos="35500" dir="5400000" sy="-90000" algn="bl" rotWithShape="0"/>
                </a:effectLst>
                <a:latin typeface="Cooper Black" panose="0208090404030B020404" pitchFamily="18" charset="0"/>
              </a:rPr>
              <a:t>Don </a:t>
            </a:r>
            <a:r>
              <a:rPr lang="it-IT" sz="1800" cap="none" dirty="0" err="1" smtClean="0">
                <a:ln w="0"/>
                <a:effectLst>
                  <a:reflection blurRad="6350" stA="53000" endA="300" endPos="35500" dir="5400000" sy="-90000" algn="bl" rotWithShape="0"/>
                </a:effectLst>
                <a:latin typeface="Cooper Black" panose="0208090404030B020404" pitchFamily="18" charset="0"/>
              </a:rPr>
              <a:t>nicola</a:t>
            </a:r>
            <a:endParaRPr lang="it-IT" sz="1800" cap="none" dirty="0" smtClean="0">
              <a:ln w="0"/>
              <a:effectLst>
                <a:reflection blurRad="6350" stA="53000" endA="300" endPos="35500" dir="5400000" sy="-90000" algn="bl" rotWithShape="0"/>
              </a:effectLst>
              <a:latin typeface="Cooper Black" panose="0208090404030B020404" pitchFamily="18" charset="0"/>
            </a:endParaRPr>
          </a:p>
          <a:p>
            <a:pPr marL="0" indent="0">
              <a:buNone/>
            </a:pPr>
            <a:r>
              <a:rPr lang="it-IT" sz="1800" cap="none" dirty="0" err="1" smtClean="0">
                <a:ln w="0"/>
                <a:effectLst>
                  <a:reflection blurRad="6350" stA="53000" endA="300" endPos="35500" dir="5400000" sy="-90000" algn="bl" rotWithShape="0"/>
                </a:effectLst>
                <a:latin typeface="Cooper Black" panose="0208090404030B020404" pitchFamily="18" charset="0"/>
              </a:rPr>
              <a:t>Mugliera</a:t>
            </a:r>
            <a:r>
              <a:rPr lang="it-IT" sz="1800" cap="none" dirty="0" smtClean="0">
                <a:ln w="0"/>
                <a:effectLst>
                  <a:reflection blurRad="6350" stA="53000" endA="300" endPos="35500" dir="5400000" sy="-90000" algn="bl" rotWithShape="0"/>
                </a:effectLst>
                <a:latin typeface="Cooper Black" panose="0208090404030B020404" pitchFamily="18" charset="0"/>
              </a:rPr>
              <a:t> re ‘</a:t>
            </a:r>
            <a:r>
              <a:rPr lang="it-IT" sz="1800" cap="none" dirty="0" err="1" smtClean="0">
                <a:ln w="0"/>
                <a:effectLst>
                  <a:reflection blurRad="6350" stA="53000" endA="300" endPos="35500" dir="5400000" sy="-90000" algn="bl" rotWithShape="0"/>
                </a:effectLst>
                <a:latin typeface="Cooper Black" panose="0208090404030B020404" pitchFamily="18" charset="0"/>
              </a:rPr>
              <a:t>stu</a:t>
            </a:r>
            <a:r>
              <a:rPr lang="it-IT" sz="1800" cap="none" dirty="0" smtClean="0">
                <a:ln w="0"/>
                <a:effectLst>
                  <a:reflection blurRad="6350" stA="53000" endA="300" endPos="35500" dir="5400000" sy="-90000" algn="bl" rotWithShape="0"/>
                </a:effectLst>
                <a:latin typeface="Cooper Black" panose="0208090404030B020404" pitchFamily="18" charset="0"/>
              </a:rPr>
              <a:t> core’</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a:t>
            </a:r>
            <a:r>
              <a:rPr lang="it-IT" sz="1800" cap="none" dirty="0" err="1" smtClean="0">
                <a:ln w="0"/>
                <a:effectLst>
                  <a:reflection blurRad="6350" stA="53000" endA="300" endPos="35500" dir="5400000" sy="-90000" algn="bl" rotWithShape="0"/>
                </a:effectLst>
                <a:latin typeface="Cooper Black" panose="0208090404030B020404" pitchFamily="18" charset="0"/>
              </a:rPr>
              <a:t>nci</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annu</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fattu</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gudè</a:t>
            </a:r>
            <a:r>
              <a:rPr lang="it-IT" sz="1800" cap="none" dirty="0" smtClean="0">
                <a:ln w="0"/>
                <a:effectLst>
                  <a:reflection blurRad="6350" stA="53000" endA="300" endPos="35500" dir="5400000" sy="-90000" algn="bl" rotWithShape="0"/>
                </a:effectLst>
                <a:latin typeface="Cooper Black" panose="0208090404030B020404" pitchFamily="18" charset="0"/>
              </a:rPr>
              <a:t> </a:t>
            </a:r>
            <a:r>
              <a:rPr lang="it-IT" sz="1800" cap="none" dirty="0" err="1" smtClean="0">
                <a:ln w="0"/>
                <a:effectLst>
                  <a:reflection blurRad="6350" stA="53000" endA="300" endPos="35500" dir="5400000" sy="-90000" algn="bl" rotWithShape="0"/>
                </a:effectLst>
                <a:latin typeface="Cooper Black" panose="0208090404030B020404" pitchFamily="18" charset="0"/>
              </a:rPr>
              <a:t>ropp</a:t>
            </a:r>
            <a:r>
              <a:rPr lang="it-IT" sz="1800" cap="none" dirty="0" smtClean="0">
                <a:ln w="0"/>
                <a:effectLst>
                  <a:reflection blurRad="6350" stA="53000" endA="300" endPos="35500" dir="5400000" sy="-90000" algn="bl" rotWithShape="0"/>
                </a:effectLst>
                <a:latin typeface="Cooper Black" panose="0208090404030B020404" pitchFamily="18" charset="0"/>
              </a:rPr>
              <a:t>’ ‘e</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Tant’ ammore,</a:t>
            </a:r>
          </a:p>
          <a:p>
            <a:pPr marL="0" indent="0">
              <a:buNone/>
            </a:pPr>
            <a:r>
              <a:rPr lang="it-IT" sz="1800" cap="none" dirty="0" smtClean="0">
                <a:ln w="0"/>
                <a:effectLst>
                  <a:reflection blurRad="6350" stA="53000" endA="300" endPos="35500" dir="5400000" sy="-90000" algn="bl" rotWithShape="0"/>
                </a:effectLst>
                <a:latin typeface="Cooper Black" panose="0208090404030B020404" pitchFamily="18" charset="0"/>
              </a:rPr>
              <a:t>‘</a:t>
            </a:r>
            <a:r>
              <a:rPr lang="it-IT" sz="1800" cap="none" dirty="0" err="1" smtClean="0">
                <a:ln w="0"/>
                <a:effectLst>
                  <a:reflection blurRad="6350" stA="53000" endA="300" endPos="35500" dir="5400000" sy="-90000" algn="bl" rotWithShape="0"/>
                </a:effectLst>
                <a:latin typeface="Cooper Black" panose="0208090404030B020404" pitchFamily="18" charset="0"/>
              </a:rPr>
              <a:t>ncapo</a:t>
            </a:r>
            <a:r>
              <a:rPr lang="it-IT" sz="1800" cap="none" dirty="0" smtClean="0">
                <a:ln w="0"/>
                <a:effectLst>
                  <a:reflection blurRad="6350" stA="53000" endA="300" endPos="35500" dir="5400000" sy="-90000" algn="bl" rotWithShape="0"/>
                </a:effectLst>
                <a:latin typeface="Cooper Black" panose="0208090404030B020404" pitchFamily="18" charset="0"/>
              </a:rPr>
              <a:t> ‘e tant’ ammore.</a:t>
            </a:r>
          </a:p>
          <a:p>
            <a:pPr marL="0" indent="0">
              <a:buNone/>
            </a:pPr>
            <a:endParaRPr lang="it-IT" sz="1800" dirty="0">
              <a:latin typeface="Cooper Black" panose="0208090404030B020404" pitchFamily="18" charset="0"/>
            </a:endParaRPr>
          </a:p>
          <a:p>
            <a:pPr marL="0" indent="0">
              <a:buNone/>
            </a:pPr>
            <a:endParaRPr lang="it-IT" sz="1800" dirty="0">
              <a:latin typeface="Cooper Black" panose="0208090404030B020404" pitchFamily="18" charset="0"/>
            </a:endParaRPr>
          </a:p>
        </p:txBody>
      </p:sp>
      <p:sp>
        <p:nvSpPr>
          <p:cNvPr id="6" name="Rettangolo 5"/>
          <p:cNvSpPr/>
          <p:nvPr/>
        </p:nvSpPr>
        <p:spPr>
          <a:xfrm>
            <a:off x="1011887" y="3057193"/>
            <a:ext cx="6096000" cy="2585323"/>
          </a:xfrm>
          <a:prstGeom prst="rect">
            <a:avLst/>
          </a:prstGeom>
        </p:spPr>
        <p:txBody>
          <a:bodyPr>
            <a:spAutoFit/>
          </a:bodyPr>
          <a:lstStyle/>
          <a:p>
            <a:r>
              <a:rPr lang="it-IT" dirty="0" smtClean="0">
                <a:ln w="0"/>
                <a:effectLst>
                  <a:reflection blurRad="6350" stA="53000" endA="300" endPos="35500" dir="5400000" sy="-90000" algn="bl" rotWithShape="0"/>
                </a:effectLst>
                <a:latin typeface="Cooper Black" panose="0208090404030B020404" pitchFamily="18" charset="0"/>
              </a:rPr>
              <a:t>MARETIELLO</a:t>
            </a:r>
            <a:endParaRPr lang="it-IT" dirty="0">
              <a:ln w="0"/>
              <a:effectLst>
                <a:reflection blurRad="6350" stA="53000" endA="300" endPos="35500" dir="5400000" sy="-90000" algn="bl" rotWithShape="0"/>
              </a:effectLst>
              <a:latin typeface="Cooper Black" panose="0208090404030B020404" pitchFamily="18" charset="0"/>
            </a:endParaRPr>
          </a:p>
          <a:p>
            <a:r>
              <a:rPr lang="it-IT" i="1" dirty="0" err="1">
                <a:ln w="0"/>
                <a:effectLst>
                  <a:reflection blurRad="6350" stA="53000" endA="300" endPos="35500" dir="5400000" sy="-90000" algn="bl" rotWithShape="0"/>
                </a:effectLst>
                <a:latin typeface="Cooper Black" panose="0208090404030B020404" pitchFamily="18" charset="0"/>
              </a:rPr>
              <a:t>Inzomma</a:t>
            </a:r>
            <a:r>
              <a:rPr lang="it-IT" i="1" dirty="0">
                <a:ln w="0"/>
                <a:effectLst>
                  <a:reflection blurRad="6350" stA="53000" endA="300" endPos="35500" dir="5400000" sy="-90000" algn="bl" rotWithShape="0"/>
                </a:effectLst>
                <a:latin typeface="Cooper Black" panose="0208090404030B020404" pitchFamily="18" charset="0"/>
              </a:rPr>
              <a:t> ‘</a:t>
            </a:r>
            <a:r>
              <a:rPr lang="it-IT" i="1" dirty="0" err="1">
                <a:ln w="0"/>
                <a:effectLst>
                  <a:reflection blurRad="6350" stA="53000" endA="300" endPos="35500" dir="5400000" sy="-90000" algn="bl" rotWithShape="0"/>
                </a:effectLst>
                <a:latin typeface="Cooper Black" panose="0208090404030B020404" pitchFamily="18" charset="0"/>
              </a:rPr>
              <a:t>int</a:t>
            </a:r>
            <a:r>
              <a:rPr lang="it-IT" i="1" dirty="0">
                <a:ln w="0"/>
                <a:effectLst>
                  <a:reflection blurRad="6350" stA="53000" endA="300" endPos="35500" dir="5400000" sy="-90000" algn="bl" rotWithShape="0"/>
                </a:effectLst>
                <a:latin typeface="Cooper Black" panose="0208090404030B020404" pitchFamily="18" charset="0"/>
              </a:rPr>
              <a:t>’ è </a:t>
            </a:r>
            <a:r>
              <a:rPr lang="it-IT" i="1" dirty="0" err="1">
                <a:ln w="0"/>
                <a:effectLst>
                  <a:reflection blurRad="6350" stA="53000" endA="300" endPos="35500" dir="5400000" sy="-90000" algn="bl" rotWithShape="0"/>
                </a:effectLst>
                <a:latin typeface="Cooper Black" panose="0208090404030B020404" pitchFamily="18" charset="0"/>
              </a:rPr>
              <a:t>uai</a:t>
            </a:r>
            <a:endParaRPr lang="it-IT" i="1" dirty="0">
              <a:ln w="0"/>
              <a:effectLst>
                <a:reflection blurRad="6350" stA="53000" endA="300" endPos="35500" dir="5400000" sy="-90000" algn="bl" rotWithShape="0"/>
              </a:effectLst>
              <a:latin typeface="Cooper Black" panose="0208090404030B020404" pitchFamily="18" charset="0"/>
            </a:endParaRPr>
          </a:p>
          <a:p>
            <a:r>
              <a:rPr lang="it-IT" i="1" dirty="0" err="1">
                <a:ln w="0"/>
                <a:effectLst>
                  <a:reflection blurRad="6350" stA="53000" endA="300" endPos="35500" dir="5400000" sy="-90000" algn="bl" rotWithShape="0"/>
                </a:effectLst>
                <a:latin typeface="Cooper Black" panose="0208090404030B020404" pitchFamily="18" charset="0"/>
              </a:rPr>
              <a:t>Mo</a:t>
            </a:r>
            <a:r>
              <a:rPr lang="it-IT" i="1" dirty="0">
                <a:ln w="0"/>
                <a:effectLst>
                  <a:reflection blurRad="6350" stA="53000" endA="300" endPos="35500" dir="5400000" sy="-90000" algn="bl" rotWithShape="0"/>
                </a:effectLst>
                <a:latin typeface="Cooper Black" panose="0208090404030B020404" pitchFamily="18" charset="0"/>
              </a:rPr>
              <a:t> </a:t>
            </a:r>
            <a:r>
              <a:rPr lang="it-IT" i="1" dirty="0" err="1">
                <a:ln w="0"/>
                <a:effectLst>
                  <a:reflection blurRad="6350" stA="53000" endA="300" endPos="35500" dir="5400000" sy="-90000" algn="bl" rotWithShape="0"/>
                </a:effectLst>
                <a:latin typeface="Cooper Black" panose="0208090404030B020404" pitchFamily="18" charset="0"/>
              </a:rPr>
              <a:t>simmo</a:t>
            </a:r>
            <a:r>
              <a:rPr lang="it-IT" i="1" dirty="0">
                <a:ln w="0"/>
                <a:effectLst>
                  <a:reflection blurRad="6350" stA="53000" endA="300" endPos="35500" dir="5400000" sy="-90000" algn="bl" rotWithShape="0"/>
                </a:effectLst>
                <a:latin typeface="Cooper Black" panose="0208090404030B020404" pitchFamily="18" charset="0"/>
              </a:rPr>
              <a:t> li </a:t>
            </a:r>
            <a:r>
              <a:rPr lang="it-IT" i="1" dirty="0" err="1">
                <a:ln w="0"/>
                <a:effectLst>
                  <a:reflection blurRad="6350" stA="53000" endA="300" endPos="35500" dir="5400000" sy="-90000" algn="bl" rotWithShape="0"/>
                </a:effectLst>
                <a:latin typeface="Cooper Black" panose="0208090404030B020404" pitchFamily="18" charset="0"/>
              </a:rPr>
              <a:t>cuntienti</a:t>
            </a:r>
            <a:r>
              <a:rPr lang="it-IT" i="1" dirty="0">
                <a:ln w="0"/>
                <a:effectLst>
                  <a:reflection blurRad="6350" stA="53000" endA="300" endPos="35500" dir="5400000" sy="-90000" algn="bl" rotWithShape="0"/>
                </a:effectLst>
                <a:latin typeface="Cooper Black" panose="0208090404030B020404" pitchFamily="18" charset="0"/>
              </a:rPr>
              <a:t>,</a:t>
            </a:r>
          </a:p>
          <a:p>
            <a:r>
              <a:rPr lang="it-IT" i="1" dirty="0" err="1">
                <a:ln w="0"/>
                <a:effectLst>
                  <a:reflection blurRad="6350" stA="53000" endA="300" endPos="35500" dir="5400000" sy="-90000" algn="bl" rotWithShape="0"/>
                </a:effectLst>
                <a:latin typeface="Cooper Black" panose="0208090404030B020404" pitchFamily="18" charset="0"/>
              </a:rPr>
              <a:t>Aimmo</a:t>
            </a:r>
            <a:r>
              <a:rPr lang="it-IT" i="1" dirty="0">
                <a:ln w="0"/>
                <a:effectLst>
                  <a:reflection blurRad="6350" stA="53000" endA="300" endPos="35500" dir="5400000" sy="-90000" algn="bl" rotWithShape="0"/>
                </a:effectLst>
                <a:latin typeface="Cooper Black" panose="0208090404030B020404" pitchFamily="18" charset="0"/>
              </a:rPr>
              <a:t> ‘</a:t>
            </a:r>
            <a:r>
              <a:rPr lang="it-IT" i="1" dirty="0" err="1">
                <a:ln w="0"/>
                <a:effectLst>
                  <a:reflection blurRad="6350" stA="53000" endA="300" endPos="35500" dir="5400000" sy="-90000" algn="bl" rotWithShape="0"/>
                </a:effectLst>
                <a:latin typeface="Cooper Black" panose="0208090404030B020404" pitchFamily="18" charset="0"/>
              </a:rPr>
              <a:t>nvità</a:t>
            </a:r>
            <a:r>
              <a:rPr lang="it-IT" i="1" dirty="0">
                <a:ln w="0"/>
                <a:effectLst>
                  <a:reflection blurRad="6350" stA="53000" endA="300" endPos="35500" dir="5400000" sy="-90000" algn="bl" rotWithShape="0"/>
                </a:effectLst>
                <a:latin typeface="Cooper Black" panose="0208090404030B020404" pitchFamily="18" charset="0"/>
              </a:rPr>
              <a:t> tutti sti </a:t>
            </a:r>
            <a:r>
              <a:rPr lang="it-IT" i="1" dirty="0" err="1">
                <a:ln w="0"/>
                <a:effectLst>
                  <a:reflection blurRad="6350" stA="53000" endA="300" endPos="35500" dir="5400000" sy="-90000" algn="bl" rotWithShape="0"/>
                </a:effectLst>
                <a:latin typeface="Cooper Black" panose="0208090404030B020404" pitchFamily="18" charset="0"/>
              </a:rPr>
              <a:t>parienti</a:t>
            </a:r>
            <a:endParaRPr lang="it-IT" i="1" dirty="0">
              <a:ln w="0"/>
              <a:effectLst>
                <a:reflection blurRad="6350" stA="53000" endA="300" endPos="35500" dir="5400000" sy="-90000" algn="bl" rotWithShape="0"/>
              </a:effectLst>
              <a:latin typeface="Cooper Black" panose="0208090404030B020404" pitchFamily="18" charset="0"/>
            </a:endParaRPr>
          </a:p>
          <a:p>
            <a:r>
              <a:rPr lang="it-IT" i="1" dirty="0">
                <a:ln w="0"/>
                <a:effectLst>
                  <a:reflection blurRad="6350" stA="53000" endA="300" endPos="35500" dir="5400000" sy="-90000" algn="bl" rotWithShape="0"/>
                </a:effectLst>
                <a:latin typeface="Cooper Black" panose="0208090404030B020404" pitchFamily="18" charset="0"/>
              </a:rPr>
              <a:t>E a tutti sti </a:t>
            </a:r>
            <a:r>
              <a:rPr lang="it-IT" i="1" dirty="0" err="1">
                <a:ln w="0"/>
                <a:effectLst>
                  <a:reflection blurRad="6350" stA="53000" endA="300" endPos="35500" dir="5400000" sy="-90000" algn="bl" rotWithShape="0"/>
                </a:effectLst>
                <a:latin typeface="Cooper Black" panose="0208090404030B020404" pitchFamily="18" charset="0"/>
              </a:rPr>
              <a:t>signuri</a:t>
            </a:r>
            <a:endParaRPr lang="it-IT" i="1" dirty="0">
              <a:ln w="0"/>
              <a:effectLst>
                <a:reflection blurRad="6350" stA="53000" endA="300" endPos="35500" dir="5400000" sy="-90000" algn="bl" rotWithShape="0"/>
              </a:effectLst>
              <a:latin typeface="Cooper Black" panose="0208090404030B020404" pitchFamily="18" charset="0"/>
            </a:endParaRPr>
          </a:p>
          <a:p>
            <a:r>
              <a:rPr lang="it-IT" i="1" dirty="0">
                <a:ln w="0"/>
                <a:effectLst>
                  <a:reflection blurRad="6350" stA="53000" endA="300" endPos="35500" dir="5400000" sy="-90000" algn="bl" rotWithShape="0"/>
                </a:effectLst>
                <a:latin typeface="Cooper Black" panose="0208090404030B020404" pitchFamily="18" charset="0"/>
              </a:rPr>
              <a:t>Ca stanno </a:t>
            </a:r>
            <a:r>
              <a:rPr lang="it-IT" i="1" dirty="0" err="1">
                <a:ln w="0"/>
                <a:effectLst>
                  <a:reflection blurRad="6350" stA="53000" endA="300" endPos="35500" dir="5400000" sy="-90000" algn="bl" rotWithShape="0"/>
                </a:effectLst>
                <a:latin typeface="Cooper Black" panose="0208090404030B020404" pitchFamily="18" charset="0"/>
              </a:rPr>
              <a:t>cca</a:t>
            </a:r>
            <a:r>
              <a:rPr lang="it-IT" i="1" dirty="0">
                <a:ln w="0"/>
                <a:effectLst>
                  <a:reflection blurRad="6350" stA="53000" endA="300" endPos="35500" dir="5400000" sy="-90000" algn="bl" rotWithShape="0"/>
                </a:effectLst>
                <a:latin typeface="Cooper Black" panose="0208090404030B020404" pitchFamily="18" charset="0"/>
              </a:rPr>
              <a:t> a sentire</a:t>
            </a:r>
          </a:p>
          <a:p>
            <a:r>
              <a:rPr lang="it-IT" i="1" dirty="0">
                <a:ln w="0"/>
                <a:effectLst>
                  <a:reflection blurRad="6350" stA="53000" endA="300" endPos="35500" dir="5400000" sy="-90000" algn="bl" rotWithShape="0"/>
                </a:effectLst>
                <a:latin typeface="Cooper Black" panose="0208090404030B020404" pitchFamily="18" charset="0"/>
              </a:rPr>
              <a:t>Stasera a </a:t>
            </a:r>
            <a:r>
              <a:rPr lang="it-IT" i="1" dirty="0" err="1">
                <a:ln w="0"/>
                <a:effectLst>
                  <a:reflection blurRad="6350" stA="53000" endA="300" endPos="35500" dir="5400000" sy="-90000" algn="bl" rotWithShape="0"/>
                </a:effectLst>
                <a:latin typeface="Cooper Black" panose="0208090404030B020404" pitchFamily="18" charset="0"/>
              </a:rPr>
              <a:t>lu</a:t>
            </a:r>
            <a:r>
              <a:rPr lang="it-IT" i="1" dirty="0">
                <a:ln w="0"/>
                <a:effectLst>
                  <a:reflection blurRad="6350" stA="53000" endA="300" endPos="35500" dir="5400000" sy="-90000" algn="bl" rotWithShape="0"/>
                </a:effectLst>
                <a:latin typeface="Cooper Black" panose="0208090404030B020404" pitchFamily="18" charset="0"/>
              </a:rPr>
              <a:t> banchetto</a:t>
            </a:r>
          </a:p>
          <a:p>
            <a:r>
              <a:rPr lang="it-IT" i="1" dirty="0" err="1">
                <a:ln w="0"/>
                <a:effectLst>
                  <a:reflection blurRad="6350" stA="53000" endA="300" endPos="35500" dir="5400000" sy="-90000" algn="bl" rotWithShape="0"/>
                </a:effectLst>
                <a:latin typeface="Cooper Black" panose="0208090404030B020404" pitchFamily="18" charset="0"/>
              </a:rPr>
              <a:t>Ann</a:t>
            </a:r>
            <a:r>
              <a:rPr lang="it-IT" i="1" dirty="0">
                <a:ln w="0"/>
                <a:effectLst>
                  <a:reflection blurRad="6350" stA="53000" endA="300" endPos="35500" dir="5400000" sy="-90000" algn="bl" rotWithShape="0"/>
                </a:effectLst>
                <a:latin typeface="Cooper Black" panose="0208090404030B020404" pitchFamily="18" charset="0"/>
              </a:rPr>
              <a:t>’ ‘a </a:t>
            </a:r>
            <a:r>
              <a:rPr lang="it-IT" i="1" dirty="0" err="1">
                <a:ln w="0"/>
                <a:effectLst>
                  <a:reflection blurRad="6350" stA="53000" endA="300" endPos="35500" dir="5400000" sy="-90000" algn="bl" rotWithShape="0"/>
                </a:effectLst>
                <a:latin typeface="Cooper Black" panose="0208090404030B020404" pitchFamily="18" charset="0"/>
              </a:rPr>
              <a:t>venì,iammo</a:t>
            </a:r>
            <a:r>
              <a:rPr lang="it-IT" i="1" dirty="0">
                <a:ln w="0"/>
                <a:effectLst>
                  <a:reflection blurRad="6350" stA="53000" endA="300" endPos="35500" dir="5400000" sy="-90000" algn="bl" rotWithShape="0"/>
                </a:effectLst>
                <a:latin typeface="Cooper Black" panose="0208090404030B020404" pitchFamily="18" charset="0"/>
              </a:rPr>
              <a:t> </a:t>
            </a:r>
            <a:r>
              <a:rPr lang="it-IT" i="1" dirty="0" err="1">
                <a:ln w="0"/>
                <a:effectLst>
                  <a:reflection blurRad="6350" stA="53000" endA="300" endPos="35500" dir="5400000" sy="-90000" algn="bl" rotWithShape="0"/>
                </a:effectLst>
                <a:latin typeface="Cooper Black" panose="0208090404030B020404" pitchFamily="18" charset="0"/>
              </a:rPr>
              <a:t>ann</a:t>
            </a:r>
            <a:r>
              <a:rPr lang="it-IT" i="1" dirty="0">
                <a:ln w="0"/>
                <a:effectLst>
                  <a:reflection blurRad="6350" stA="53000" endA="300" endPos="35500" dir="5400000" sy="-90000" algn="bl" rotWithShape="0"/>
                </a:effectLst>
                <a:latin typeface="Cooper Black" panose="0208090404030B020404" pitchFamily="18" charset="0"/>
              </a:rPr>
              <a:t>’ ‘</a:t>
            </a:r>
            <a:r>
              <a:rPr lang="it-IT" i="1" dirty="0" smtClean="0">
                <a:ln w="0"/>
                <a:effectLst>
                  <a:reflection blurRad="6350" stA="53000" endA="300" endPos="35500" dir="5400000" sy="-90000" algn="bl" rotWithShape="0"/>
                </a:effectLst>
                <a:latin typeface="Cooper Black" panose="0208090404030B020404" pitchFamily="18" charset="0"/>
              </a:rPr>
              <a:t>a</a:t>
            </a:r>
          </a:p>
          <a:p>
            <a:r>
              <a:rPr lang="it-IT" dirty="0" err="1" smtClean="0">
                <a:ln w="0"/>
                <a:effectLst>
                  <a:reflection blurRad="6350" stA="53000" endA="300" endPos="35500" dir="5400000" sy="-90000" algn="bl" rotWithShape="0"/>
                </a:effectLst>
                <a:latin typeface="Cooper Black" panose="0208090404030B020404" pitchFamily="18" charset="0"/>
              </a:rPr>
              <a:t>VENì</a:t>
            </a:r>
            <a:endParaRPr lang="it-IT" dirty="0">
              <a:ln w="0"/>
              <a:effectLst>
                <a:reflection blurRad="6350" stA="53000" endA="300" endPos="35500" dir="5400000" sy="-90000" algn="bl" rotWithShape="0"/>
              </a:effectLst>
              <a:latin typeface="Cooper Black" panose="0208090404030B020404" pitchFamily="18" charset="0"/>
            </a:endParaRPr>
          </a:p>
        </p:txBody>
      </p:sp>
    </p:spTree>
    <p:extLst>
      <p:ext uri="{BB962C8B-B14F-4D97-AF65-F5344CB8AC3E}">
        <p14:creationId xmlns="" xmlns:p14="http://schemas.microsoft.com/office/powerpoint/2010/main" val="391567872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14400" y="522514"/>
            <a:ext cx="10829108" cy="6061166"/>
          </a:xfrm>
        </p:spPr>
        <p:txBody>
          <a:bodyPr/>
          <a:lstStyle/>
          <a:p>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Progetto: indagini sulle canzoni</a:t>
            </a:r>
            <a:r>
              <a:rPr lang="it-IT"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rPr>
              <a:t> e</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filastrocche di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monteforte</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irpino</a:t>
            </a:r>
          </a:p>
          <a:p>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Lavoro svolto da: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carmela</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fischetti</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e rossi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federica</a:t>
            </a:r>
            <a:endPar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Luoghi di indagini: circoli, piazza di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monteforte</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e biblioteca di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monteforte</a:t>
            </a:r>
            <a:endPar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Persone intervistate: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stamaglia</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vincenzo</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84 anni pensionato;</a:t>
            </a:r>
          </a:p>
          <a:p>
            <a:pPr marL="0" indent="0" algn="just">
              <a:buNone/>
            </a:pP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Carmela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Freda</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82 anni pensionata;</a:t>
            </a:r>
          </a:p>
          <a:p>
            <a:pPr marL="0" indent="0">
              <a:buNone/>
            </a:pP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Filomena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Annarumma</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87 anni pensionata;</a:t>
            </a:r>
          </a:p>
          <a:p>
            <a:pPr marL="0" indent="0">
              <a:buNone/>
            </a:pP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Mario 88 anni pensionato;</a:t>
            </a:r>
          </a:p>
          <a:p>
            <a:pPr marL="0" indent="0">
              <a:buNone/>
            </a:pP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Carmelina 90 anni pensionata;</a:t>
            </a:r>
            <a:endParaRPr lang="it-IT"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pPr marL="0" indent="0">
              <a:buNone/>
            </a:pP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Annamaria 86 anni pensionata;</a:t>
            </a:r>
          </a:p>
          <a:p>
            <a:pPr marL="0" indent="0">
              <a:buNone/>
            </a:pP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Marisa 80 anni pensionata</a:t>
            </a:r>
            <a:r>
              <a:rPr lang="it-IT" dirty="0" smtClean="0">
                <a:latin typeface="Cooper Black" panose="0208090404030B020404" pitchFamily="18" charset="0"/>
              </a:rPr>
              <a:t>;</a:t>
            </a:r>
          </a:p>
          <a:p>
            <a:pPr marL="0" indent="0">
              <a:buNone/>
            </a:pPr>
            <a:endParaRPr lang="it-IT" dirty="0" smtClean="0">
              <a:latin typeface="Cooper Black" panose="0208090404030B020404" pitchFamily="18" charset="0"/>
            </a:endParaRPr>
          </a:p>
          <a:p>
            <a:pPr marL="0" indent="0">
              <a:buNone/>
            </a:pPr>
            <a:endParaRPr lang="it-IT" dirty="0" smtClean="0">
              <a:latin typeface="Cooper Black" panose="0208090404030B020404" pitchFamily="18" charset="0"/>
            </a:endParaRPr>
          </a:p>
        </p:txBody>
      </p:sp>
    </p:spTree>
    <p:extLst>
      <p:ext uri="{BB962C8B-B14F-4D97-AF65-F5344CB8AC3E}">
        <p14:creationId xmlns="" xmlns:p14="http://schemas.microsoft.com/office/powerpoint/2010/main" val="17586448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066800" y="587829"/>
            <a:ext cx="10210800" cy="5982787"/>
          </a:xfrm>
        </p:spPr>
        <p:txBody>
          <a:bodyPr>
            <a:normAutofit/>
          </a:bodyPr>
          <a:lstStyle/>
          <a:p>
            <a:r>
              <a:rPr lang="it-IT"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rPr>
              <a:t>La musica popolare</a:t>
            </a:r>
          </a:p>
          <a:p>
            <a:r>
              <a:rPr lang="it-IT"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rPr>
              <a:t>I caratteri della musica popolare La musica popolare (detta anche folk) è la musica prodotta dal popolo, dalle classi subalterne, ed è contrapposta alla musica colta, prodotta dalle classi superiori. La musica popolare presenta alcuni caratteri comuni in tutti i paesi del mondo. </a:t>
            </a:r>
          </a:p>
          <a:p>
            <a:r>
              <a:rPr lang="it-IT"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rPr>
              <a:t>Innanzitutto è sempre musica occasionale, che nasce cioè in occasione di un avvenimento particolare nel corso della vita o della storia di un popolo. </a:t>
            </a:r>
          </a:p>
          <a:p>
            <a:r>
              <a:rPr lang="it-IT"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rPr>
              <a:t>In secondo luogo, la musica popolare non nasce mai per opera di un solo individuo, ma è espressione di una collettività che condivide le stesse esperienze. Proprio per questa ragione, la musica popolare è sempre anonima.</a:t>
            </a:r>
          </a:p>
          <a:p>
            <a:r>
              <a:rPr lang="it-IT"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rPr>
              <a:t>Essa in oltre si diffonde e si tramanda oralmente: manca cioè nella musica popolare ogni forma di notazione scritta. </a:t>
            </a:r>
          </a:p>
        </p:txBody>
      </p:sp>
    </p:spTree>
    <p:extLst>
      <p:ext uri="{BB962C8B-B14F-4D97-AF65-F5344CB8AC3E}">
        <p14:creationId xmlns="" xmlns:p14="http://schemas.microsoft.com/office/powerpoint/2010/main" val="9870502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ou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12333" y="0"/>
            <a:ext cx="9569028" cy="3046988"/>
          </a:xfrm>
          <a:prstGeom prst="rect">
            <a:avLst/>
          </a:prstGeom>
        </p:spPr>
        <p:txBody>
          <a:bodyPr wrap="square">
            <a:spAutoFit/>
          </a:bodyPr>
          <a:lstStyle/>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Essendo tramandata oralmente, la musica popolare è sottoposta a continue variazioni, continue modifiche. In molti casi, di uno stesso canto, esistono decine e decine di versioni, alcune molto diverse tra loro, che testimoniano i passaggi da una situazione storia all’altra, da una zona all’altra, da una generazione all’altra o semplicemente da un esecutore all’altro.</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I canti popolari presentano alcuni temi ricorrenti</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I canti popolari possono essere suddivisi in base ai temi che trattano e alla funzione per cui essi sono nati. </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Abbiamo così canti legati al mondo dei bambini, canti amorosi, canti rituali, legati alle varie feste, canti del lavoro ecc. In generale quasi tutti questi canti svolgono la funzione di unire coloro che li eseguono, di farli sentire parte di una comunità. I canti di lavoro e quelli di argomento religioso sono i casi più frequenti ed evidenti; ma anche le  filastrocche infantili e i canti d’amore, passando di generazione in </a:t>
            </a:r>
          </a:p>
        </p:txBody>
      </p:sp>
      <p:sp>
        <p:nvSpPr>
          <p:cNvPr id="4" name="Rettangolo 3"/>
          <p:cNvSpPr/>
          <p:nvPr/>
        </p:nvSpPr>
        <p:spPr>
          <a:xfrm>
            <a:off x="1270001" y="3395132"/>
            <a:ext cx="10109200" cy="2308324"/>
          </a:xfrm>
          <a:prstGeom prst="rect">
            <a:avLst/>
          </a:prstGeom>
        </p:spPr>
        <p:txBody>
          <a:bodyPr wrap="square">
            <a:spAutoFit/>
          </a:bodyPr>
          <a:lstStyle/>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generazione, contribuiscono a tramandare una determinata visione del mondo e specifici valori ad essi collegati.</a:t>
            </a:r>
          </a:p>
          <a:p>
            <a:r>
              <a:rPr lang="it-IT" sz="1600" b="1" u="sng" dirty="0">
                <a:ln w="6600">
                  <a:solidFill>
                    <a:schemeClr val="accent2"/>
                  </a:solidFill>
                  <a:prstDash val="solid"/>
                </a:ln>
                <a:effectLst>
                  <a:outerShdw dist="38100" dir="2700000" algn="tl" rotWithShape="0">
                    <a:schemeClr val="accent2"/>
                  </a:outerShdw>
                </a:effectLst>
                <a:latin typeface="Cooper Black" panose="0208090404030B020404" pitchFamily="18" charset="0"/>
              </a:rPr>
              <a:t>Ninne nanne e filastrocche: canti legati al mondo dei bambini</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Tra i canti popolari innanzitutto distinguiamo le ninne nanne: esse hanno la funzione di far addormentare il bambino e spesso erano per la donna un mezzo per esprimere i propri sentimenti e i propri problemi.</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Legate all’ infanzia sono anche le filastrocche con le quali i bambini possono imparare i numeri, i giorni della settimana, i nomi e le caratteristiche degli animali e talvolta anche ciò che devono e non devono fare, molte filastrocche sono inoltre particolarmente ritmate e sono accompagnate da movimenti in modo da aiutare il bambino a sviluppare le capacità motorie e di coordinamento.</a:t>
            </a:r>
          </a:p>
        </p:txBody>
      </p:sp>
    </p:spTree>
    <p:extLst>
      <p:ext uri="{BB962C8B-B14F-4D97-AF65-F5344CB8AC3E}">
        <p14:creationId xmlns="" xmlns:p14="http://schemas.microsoft.com/office/powerpoint/2010/main" val="2233819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93799" y="547695"/>
            <a:ext cx="10723879" cy="646331"/>
          </a:xfrm>
          <a:prstGeom prst="rect">
            <a:avLst/>
          </a:prstGeom>
        </p:spPr>
        <p:txBody>
          <a:bodyPr wrap="square">
            <a:spAutoFit/>
          </a:bodyPr>
          <a:lstStyle/>
          <a:p>
            <a:r>
              <a:rPr lang="it-IT"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CANTI RITUALI</a:t>
            </a:r>
          </a:p>
          <a:p>
            <a:r>
              <a:rPr lang="it-IT" dirty="0" smtClean="0">
                <a:latin typeface="Cooper Black" panose="0208090404030B020404" pitchFamily="18" charset="0"/>
              </a:rPr>
              <a:t>I</a:t>
            </a:r>
            <a:endParaRPr lang="it-IT" dirty="0">
              <a:latin typeface="Cooper Black" panose="0208090404030B020404" pitchFamily="18" charset="0"/>
            </a:endParaRPr>
          </a:p>
        </p:txBody>
      </p:sp>
      <p:sp>
        <p:nvSpPr>
          <p:cNvPr id="4" name="Rettangolo 3"/>
          <p:cNvSpPr/>
          <p:nvPr/>
        </p:nvSpPr>
        <p:spPr>
          <a:xfrm>
            <a:off x="973667" y="908562"/>
            <a:ext cx="10168466" cy="3046988"/>
          </a:xfrm>
          <a:prstGeom prst="rect">
            <a:avLst/>
          </a:prstGeom>
        </p:spPr>
        <p:txBody>
          <a:bodyPr wrap="square">
            <a:spAutoFit/>
          </a:bodyPr>
          <a:lstStyle/>
          <a:p>
            <a:r>
              <a:rPr lang="it-IT" sz="1600" b="1" dirty="0" smtClean="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 </a:t>
            </a:r>
            <a:r>
              <a:rPr lang="it-IT" sz="1600" b="1"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I Canti </a:t>
            </a:r>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popolari sono strettamente legati al mondo contadino, alle stagioni al ciclo della natura che muore e rinasce. Questi canti quindi accompagnano i riti e le feste tipici del mondo agricolo, che si intrecciano con quelli religiosi, ma che hanno anche profonde radici nella cultura pagana; questi canti celebrano l’arrivo della primavera, il raccolto, la fine della fatica, ma sono anche canti propiziatori, per scongiurare il mal tempo, per favorire un raccolto abbondante, per scacciare gli spiriti maligni.</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Oltre a questi canti, che scandiscono i rituali legati al lavoro agricolo, abbiamo quelli che accompagnano i rituali privati: la nascita, il battesimo, il fidanzamento, il matrimonio, la morte.</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I </a:t>
            </a:r>
            <a:r>
              <a:rPr lang="it-IT" sz="1600" b="1"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CANTI DI LAVORO   </a:t>
            </a:r>
          </a:p>
          <a:p>
            <a:r>
              <a:rPr lang="it-IT" sz="1600" b="1"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Alla </a:t>
            </a:r>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categoria dei canti del lavoro appartiene quella numerosissima serie di canti legati alla vita dei contadini, pastori, carrettieri pescatori, al lavoro nelle filande, alla vita delle mondine nelle risaie ecc.</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Tutti questi canti esprimono il disagio e la sofferenza per le dure condizioni del lavoro e servono anzi proprio per alleviarne le fatiche. Alcuni di questi canti servono esplicitamente per ritmare il lavoro, per </a:t>
            </a:r>
          </a:p>
        </p:txBody>
      </p:sp>
      <p:sp>
        <p:nvSpPr>
          <p:cNvPr id="5" name="Rettangolo 4"/>
          <p:cNvSpPr/>
          <p:nvPr/>
        </p:nvSpPr>
        <p:spPr>
          <a:xfrm>
            <a:off x="1016000" y="5266407"/>
            <a:ext cx="10151534" cy="584775"/>
          </a:xfrm>
          <a:prstGeom prst="rect">
            <a:avLst/>
          </a:prstGeom>
        </p:spPr>
        <p:txBody>
          <a:bodyPr wrap="square">
            <a:spAutoFit/>
          </a:bodyPr>
          <a:lstStyle/>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coordinare cioè i movimenti del corpo: per questo motivo si basano su una scansione ritmica molto accentuata</a:t>
            </a:r>
            <a:r>
              <a:rPr lang="it-IT" sz="1600" dirty="0">
                <a:latin typeface="Cooper Black" panose="0208090404030B020404" pitchFamily="18" charset="0"/>
              </a:rPr>
              <a:t>.</a:t>
            </a:r>
          </a:p>
        </p:txBody>
      </p:sp>
    </p:spTree>
    <p:extLst>
      <p:ext uri="{BB962C8B-B14F-4D97-AF65-F5344CB8AC3E}">
        <p14:creationId xmlns="" xmlns:p14="http://schemas.microsoft.com/office/powerpoint/2010/main" val="986286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56733" y="302359"/>
            <a:ext cx="10236200" cy="2308324"/>
          </a:xfrm>
          <a:prstGeom prst="rect">
            <a:avLst/>
          </a:prstGeom>
        </p:spPr>
        <p:txBody>
          <a:bodyPr wrap="square">
            <a:spAutoFit/>
          </a:bodyPr>
          <a:lstStyle/>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I</a:t>
            </a:r>
            <a:r>
              <a:rPr lang="it-IT" sz="1600" b="1" dirty="0">
                <a:ln w="6600">
                  <a:solidFill>
                    <a:schemeClr val="accent2"/>
                  </a:solidFill>
                  <a:prstDash val="solid"/>
                </a:ln>
                <a:effectLst>
                  <a:outerShdw dist="38100" dir="2700000" algn="tl" rotWithShape="0">
                    <a:schemeClr val="accent2"/>
                  </a:outerShdw>
                </a:effectLst>
              </a:rPr>
              <a:t> </a:t>
            </a:r>
            <a:r>
              <a:rPr lang="it-IT" sz="1600" b="1"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CANTI SOCIALI </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600" b="1"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I canti </a:t>
            </a:r>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sociali costituiscono un genere a parte, poiché presentano molti elementi musicali estranei alla tradizione popolare; tuttavia, poiché esprimono disagio e protesta contro la povertà e le dure condizioni del lavoro, essi hanno molte analogie con i canti di lavoro. I canti sociali nascono sull’onda delle lotte del secolo scorso: sono canti sull’emarginazione, contro il servizio militare, le guerre, il carcere, visti come strumenti di repressione da parte dei potenti contro il popolo.</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La musica popolare presenta una varietà di </a:t>
            </a:r>
            <a:r>
              <a:rPr lang="it-IT" sz="1600" b="1"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stili.</a:t>
            </a:r>
            <a:endPar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Nonostante le numerose affinità, la musica popolare presenta al suo interno anche profonde differenze, determinate dal diverso ambiente e dalle situazioni storiche in cui </a:t>
            </a:r>
            <a:r>
              <a:rPr lang="it-IT" sz="1600" b="1"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le </a:t>
            </a:r>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varie canzoni popolari sono nate.</a:t>
            </a:r>
          </a:p>
        </p:txBody>
      </p:sp>
      <p:sp>
        <p:nvSpPr>
          <p:cNvPr id="4" name="Rettangolo 3"/>
          <p:cNvSpPr/>
          <p:nvPr/>
        </p:nvSpPr>
        <p:spPr>
          <a:xfrm>
            <a:off x="1041400" y="3179214"/>
            <a:ext cx="10261600" cy="3046988"/>
          </a:xfrm>
          <a:prstGeom prst="rect">
            <a:avLst/>
          </a:prstGeom>
        </p:spPr>
        <p:txBody>
          <a:bodyPr wrap="square">
            <a:spAutoFit/>
          </a:bodyPr>
          <a:lstStyle/>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La lingua usata nei canti è un primo, forte elemento di differenziazione. Nella musica popolare essa ha un’importanza grandissima, perché rappresenta un forte </a:t>
            </a:r>
            <a:r>
              <a:rPr lang="it-IT" sz="1600" b="1" dirty="0" err="1">
                <a:ln w="6600">
                  <a:solidFill>
                    <a:schemeClr val="accent2"/>
                  </a:solidFill>
                  <a:prstDash val="solid"/>
                </a:ln>
                <a:effectLst>
                  <a:outerShdw dist="38100" dir="2700000" algn="tl" rotWithShape="0">
                    <a:schemeClr val="accent2"/>
                  </a:outerShdw>
                </a:effectLst>
                <a:latin typeface="Cooper Black" panose="0208090404030B020404" pitchFamily="18" charset="0"/>
              </a:rPr>
              <a:t>elemnto</a:t>
            </a:r>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 di identità delle comunità. La lingua è importante inoltre perché il ritmo delle parole influisce sulla musica. Un secondo elemento che varia a seconda del paese o della regione dio origine della musica popolare sono gli strumenti usati.</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Vi sono poi alcune differenze che riguardano aspetti più propriamente legati all’esecuzione e alla struttura dei brani musicali.</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Esiste ancora la musica popolare?</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È difficile parlare oggi di musica popolare, nel senso di una musica del popolo, separata dalla musica colta delle classi dominanti. La diffusione dei mass media ha contribuito fortemente alla contaminazione o alla scomparsa delle tradizioni culturali locali .</a:t>
            </a:r>
          </a:p>
          <a:p>
            <a:r>
              <a:rPr lang="it-IT" sz="1600"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L’industrializzazione e l’urbanesimo  hanno inoltre determinato una graduale scomparsa delle tradizioni musicali contadine, che costituivano il grosso del repertorio musicale popolare.</a:t>
            </a:r>
          </a:p>
        </p:txBody>
      </p:sp>
    </p:spTree>
    <p:extLst>
      <p:ext uri="{BB962C8B-B14F-4D97-AF65-F5344CB8AC3E}">
        <p14:creationId xmlns="" xmlns:p14="http://schemas.microsoft.com/office/powerpoint/2010/main" val="18419582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68400" y="882471"/>
            <a:ext cx="10444478" cy="923330"/>
          </a:xfrm>
          <a:prstGeom prst="rect">
            <a:avLst/>
          </a:prstGeom>
        </p:spPr>
        <p:txBody>
          <a:bodyPr wrap="square">
            <a:spAutoFit/>
          </a:bodyPr>
          <a:lstStyle/>
          <a:p>
            <a:r>
              <a:rPr lang="it-IT" b="1" dirty="0">
                <a:ln w="6600">
                  <a:solidFill>
                    <a:schemeClr val="accent2"/>
                  </a:solidFill>
                  <a:prstDash val="solid"/>
                </a:ln>
                <a:effectLst>
                  <a:outerShdw dist="38100" dir="2700000" algn="tl" rotWithShape="0">
                    <a:schemeClr val="accent2"/>
                  </a:outerShdw>
                </a:effectLst>
                <a:latin typeface="Cooper Black" panose="0208090404030B020404" pitchFamily="18" charset="0"/>
              </a:rPr>
              <a:t>Queste tradizioni musicali sopravvivono oggi in luoghi molto circoscritti; inoltre esse sono ormai legate soprattutto all’esigenza di salvaguardare una specifica identità culturale, più che a determinati ritmi di vita o valori oggi abbandonati.</a:t>
            </a:r>
          </a:p>
        </p:txBody>
      </p:sp>
    </p:spTree>
    <p:extLst>
      <p:ext uri="{BB962C8B-B14F-4D97-AF65-F5344CB8AC3E}">
        <p14:creationId xmlns="" xmlns:p14="http://schemas.microsoft.com/office/powerpoint/2010/main" val="42643742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149" y="0"/>
            <a:ext cx="10364451" cy="1596177"/>
          </a:xfrm>
        </p:spPr>
        <p:txBody>
          <a:bodyPr/>
          <a:lstStyle/>
          <a:p>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Filastrocche popolari di</a:t>
            </a:r>
            <a:b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b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monteforte</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irpino</a:t>
            </a:r>
            <a:endParaRPr lang="it-IT"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p:txBody>
      </p:sp>
      <p:sp>
        <p:nvSpPr>
          <p:cNvPr id="3" name="Segnaposto contenuto 2"/>
          <p:cNvSpPr>
            <a:spLocks noGrp="1"/>
          </p:cNvSpPr>
          <p:nvPr>
            <p:ph sz="quarter" idx="13"/>
          </p:nvPr>
        </p:nvSpPr>
        <p:spPr>
          <a:xfrm>
            <a:off x="922241" y="1376042"/>
            <a:ext cx="10948026" cy="5261825"/>
          </a:xfrm>
        </p:spPr>
        <p:txBody>
          <a:bodyPr>
            <a:normAutofit/>
          </a:bodyPr>
          <a:lstStyle/>
          <a:p>
            <a:pPr marL="0" indent="0">
              <a:buNone/>
            </a:pP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SEGA </a:t>
            </a:r>
            <a:r>
              <a:rPr lang="it-IT"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SEGA</a:t>
            </a:r>
            <a:r>
              <a:rPr lang="it-IT"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Arri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arri</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e se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mangiav</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tutti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quant</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Sega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sega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mastu</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Ciccio                 Arri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arri</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 Nola                    l’v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uttai</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ratta casa</a:t>
            </a: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panella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e ‘nu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sasiccio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truvà</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zi’ Nicole;               l’</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accuglietto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pacca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naso</a:t>
            </a: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panella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ci’a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mangiammo          zi’ Nicole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nun</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ce stava,       l’menai nu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lavanaturo</a:t>
            </a:r>
            <a:endParaRPr lang="it-IT" sz="1800"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e ‘o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sasiccio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ci’ ‘o stipammo         ‘ce stava la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mugliera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l’</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accuglietto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pacca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culo</a:t>
            </a:r>
            <a:endParaRPr lang="it-IT" sz="1800"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ci’ ‘ o stipammo pe’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natal</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cuceva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li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maccarun</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t>
            </a:r>
            <a:endParaRPr lang="it-IT" sz="1800"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pPr marL="0" indent="0">
              <a:buNone/>
            </a:pP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quann</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venene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‘e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zampugnari</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‘e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diciett</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rammenne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dui</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t>
            </a:r>
            <a:endParaRPr lang="it-IT" sz="1800"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endParaRP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ci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facimm</a:t>
            </a:r>
            <a:r>
              <a:rPr lang="it-IT" sz="1800" b="1" cap="none" dirty="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r’ ‘o bambino.       E o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mettiva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ncoppo</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‘o banco</a:t>
            </a: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iva ‘o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sorice</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tang</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tanna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veppet</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‘e vin’        me ne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riv</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nu</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piatt</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a:t>
            </a:r>
          </a:p>
          <a:p>
            <a:pPr marL="0" indent="0">
              <a:buNone/>
            </a:pP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e gloria </a:t>
            </a:r>
            <a:r>
              <a:rPr lang="it-IT" sz="1800" b="1" cap="none" dirty="0" err="1"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gloria</a:t>
            </a:r>
            <a:r>
              <a:rPr lang="it-IT" sz="1800" b="1" cap="none" dirty="0" smtClean="0">
                <a:ln w="6600">
                  <a:solidFill>
                    <a:schemeClr val="accent2"/>
                  </a:solidFill>
                  <a:prstDash val="solid"/>
                </a:ln>
                <a:effectLst>
                  <a:outerShdw dist="38100" dir="2700000" algn="tl" rotWithShape="0">
                    <a:schemeClr val="accent2"/>
                  </a:outerShdw>
                </a:effectLst>
                <a:latin typeface="Cooper Black" panose="0208090404030B020404" pitchFamily="18" charset="0"/>
              </a:rPr>
              <a:t> g               </a:t>
            </a:r>
            <a:endParaRPr lang="it-IT" sz="1800" cap="none" dirty="0" smtClean="0">
              <a:ln w="0"/>
              <a:effectLst>
                <a:reflection blurRad="6350" stA="53000" endA="300" endPos="35500" dir="5400000" sy="-90000" algn="bl" rotWithShape="0"/>
              </a:effectLst>
              <a:latin typeface="Cooper Black" panose="0208090404030B020404" pitchFamily="18" charset="0"/>
            </a:endParaRPr>
          </a:p>
        </p:txBody>
      </p:sp>
      <p:cxnSp>
        <p:nvCxnSpPr>
          <p:cNvPr id="5" name="Connettore diritto 4"/>
          <p:cNvCxnSpPr/>
          <p:nvPr/>
        </p:nvCxnSpPr>
        <p:spPr>
          <a:xfrm>
            <a:off x="7136013" y="5772553"/>
            <a:ext cx="35709" cy="5253644"/>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4" name="Connettore diritto 13"/>
          <p:cNvCxnSpPr/>
          <p:nvPr/>
        </p:nvCxnSpPr>
        <p:spPr>
          <a:xfrm>
            <a:off x="4804756" y="1350644"/>
            <a:ext cx="7387244"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23572325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000"/>
                                        <p:tgtEl>
                                          <p:spTgt spid="3">
                                            <p:txEl>
                                              <p:pRg st="5" end="5"/>
                                            </p:txEl>
                                          </p:spTgt>
                                        </p:tgtEl>
                                      </p:cBhvr>
                                    </p:animEffect>
                                    <p:anim calcmode="lin" valueType="num">
                                      <p:cBhvr>
                                        <p:cTn id="50"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000"/>
                                        <p:tgtEl>
                                          <p:spTgt spid="3">
                                            <p:txEl>
                                              <p:pRg st="6" end="6"/>
                                            </p:txEl>
                                          </p:spTgt>
                                        </p:tgtEl>
                                      </p:cBhvr>
                                    </p:animEffect>
                                    <p:anim calcmode="lin" valueType="num">
                                      <p:cBhvr>
                                        <p:cTn id="57"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2000"/>
                                        <p:tgtEl>
                                          <p:spTgt spid="3">
                                            <p:txEl>
                                              <p:pRg st="7" end="7"/>
                                            </p:txEl>
                                          </p:spTgt>
                                        </p:tgtEl>
                                      </p:cBhvr>
                                    </p:animEffect>
                                    <p:anim calcmode="lin" valueType="num">
                                      <p:cBhvr>
                                        <p:cTn id="64"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5"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2000"/>
                                        <p:tgtEl>
                                          <p:spTgt spid="3">
                                            <p:txEl>
                                              <p:pRg st="8" end="8"/>
                                            </p:txEl>
                                          </p:spTgt>
                                        </p:tgtEl>
                                      </p:cBhvr>
                                    </p:animEffect>
                                    <p:anim calcmode="lin" valueType="num">
                                      <p:cBhvr>
                                        <p:cTn id="71"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2"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2000"/>
                                        <p:tgtEl>
                                          <p:spTgt spid="3">
                                            <p:txEl>
                                              <p:pRg st="9" end="9"/>
                                            </p:txEl>
                                          </p:spTgt>
                                        </p:tgtEl>
                                      </p:cBhvr>
                                    </p:animEffect>
                                    <p:anim calcmode="lin" valueType="num">
                                      <p:cBhvr>
                                        <p:cTn id="78"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9"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Goccia">
  <a:themeElements>
    <a:clrScheme name="Gocci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cci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TM04033925[[fn=Goccia]]</Template>
  <TotalTime>576</TotalTime>
  <Words>2614</Words>
  <Application>Microsoft Office PowerPoint</Application>
  <PresentationFormat>Personalizzato</PresentationFormat>
  <Paragraphs>224</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Goccia</vt:lpstr>
      <vt:lpstr>Monteforte irpino</vt:lpstr>
      <vt:lpstr>Diapositiva 2</vt:lpstr>
      <vt:lpstr>Diapositiva 3</vt:lpstr>
      <vt:lpstr>Diapositiva 4</vt:lpstr>
      <vt:lpstr>Diapositiva 5</vt:lpstr>
      <vt:lpstr>Diapositiva 6</vt:lpstr>
      <vt:lpstr>Diapositiva 7</vt:lpstr>
      <vt:lpstr>Diapositiva 8</vt:lpstr>
      <vt:lpstr>Filastrocche popolari di monteforte irpino</vt:lpstr>
      <vt:lpstr>Diapositiva 10</vt:lpstr>
      <vt:lpstr>A zeza, maretiello,vicenzella  ,don nicola</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Carmela Fischetti</dc:creator>
  <cp:lastModifiedBy>User</cp:lastModifiedBy>
  <cp:revision>74</cp:revision>
  <dcterms:created xsi:type="dcterms:W3CDTF">2016-01-14T15:05:09Z</dcterms:created>
  <dcterms:modified xsi:type="dcterms:W3CDTF">2016-06-26T19:20:18Z</dcterms:modified>
</cp:coreProperties>
</file>