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59" r:id="rId5"/>
    <p:sldId id="261" r:id="rId6"/>
    <p:sldId id="262" r:id="rId7"/>
    <p:sldId id="263" r:id="rId8"/>
    <p:sldId id="260" r:id="rId9"/>
    <p:sldId id="264" r:id="rId10"/>
    <p:sldId id="265" r:id="rId11"/>
    <p:sldId id="266"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snapToGrid="0">
      <p:cViewPr varScale="1">
        <p:scale>
          <a:sx n="69" d="100"/>
          <a:sy n="69" d="100"/>
        </p:scale>
        <p:origin x="-66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3ABE3BC-3BFB-4E3F-9978-4B78F6C46BBD}" type="datetimeFigureOut">
              <a:rPr lang="it-IT" smtClean="0"/>
              <a:pPr/>
              <a:t>04/07/2016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064F11-83A8-414E-9E28-4617DE392470}" type="slidenum">
              <a:rPr lang="it-IT" smtClean="0"/>
              <a:pPr/>
              <a:t>‹N›</a:t>
            </a:fld>
            <a:endParaRPr lang="it-IT"/>
          </a:p>
        </p:txBody>
      </p:sp>
    </p:spTree>
    <p:extLst>
      <p:ext uri="{BB962C8B-B14F-4D97-AF65-F5344CB8AC3E}">
        <p14:creationId xmlns="" xmlns:p14="http://schemas.microsoft.com/office/powerpoint/2010/main" val="200021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3ABE3BC-3BFB-4E3F-9978-4B78F6C46BBD}" type="datetimeFigureOut">
              <a:rPr lang="it-IT" smtClean="0"/>
              <a:pPr/>
              <a:t>04/07/2016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064F11-83A8-414E-9E28-4617DE392470}" type="slidenum">
              <a:rPr lang="it-IT" smtClean="0"/>
              <a:pPr/>
              <a:t>‹N›</a:t>
            </a:fld>
            <a:endParaRPr lang="it-IT"/>
          </a:p>
        </p:txBody>
      </p:sp>
    </p:spTree>
    <p:extLst>
      <p:ext uri="{BB962C8B-B14F-4D97-AF65-F5344CB8AC3E}">
        <p14:creationId xmlns="" xmlns:p14="http://schemas.microsoft.com/office/powerpoint/2010/main" val="1123609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3ABE3BC-3BFB-4E3F-9978-4B78F6C46BBD}" type="datetimeFigureOut">
              <a:rPr lang="it-IT" smtClean="0"/>
              <a:pPr/>
              <a:t>04/07/2016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064F11-83A8-414E-9E28-4617DE392470}" type="slidenum">
              <a:rPr lang="it-IT" smtClean="0"/>
              <a:pPr/>
              <a:t>‹N›</a:t>
            </a:fld>
            <a:endParaRPr lang="it-IT"/>
          </a:p>
        </p:txBody>
      </p:sp>
    </p:spTree>
    <p:extLst>
      <p:ext uri="{BB962C8B-B14F-4D97-AF65-F5344CB8AC3E}">
        <p14:creationId xmlns="" xmlns:p14="http://schemas.microsoft.com/office/powerpoint/2010/main" val="411037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3ABE3BC-3BFB-4E3F-9978-4B78F6C46BBD}" type="datetimeFigureOut">
              <a:rPr lang="it-IT" smtClean="0"/>
              <a:pPr/>
              <a:t>04/07/2016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064F11-83A8-414E-9E28-4617DE392470}" type="slidenum">
              <a:rPr lang="it-IT" smtClean="0"/>
              <a:pPr/>
              <a:t>‹N›</a:t>
            </a:fld>
            <a:endParaRPr lang="it-IT"/>
          </a:p>
        </p:txBody>
      </p:sp>
    </p:spTree>
    <p:extLst>
      <p:ext uri="{BB962C8B-B14F-4D97-AF65-F5344CB8AC3E}">
        <p14:creationId xmlns="" xmlns:p14="http://schemas.microsoft.com/office/powerpoint/2010/main" val="325714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3ABE3BC-3BFB-4E3F-9978-4B78F6C46BBD}" type="datetimeFigureOut">
              <a:rPr lang="it-IT" smtClean="0"/>
              <a:pPr/>
              <a:t>04/07/2016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064F11-83A8-414E-9E28-4617DE392470}" type="slidenum">
              <a:rPr lang="it-IT" smtClean="0"/>
              <a:pPr/>
              <a:t>‹N›</a:t>
            </a:fld>
            <a:endParaRPr lang="it-IT"/>
          </a:p>
        </p:txBody>
      </p:sp>
    </p:spTree>
    <p:extLst>
      <p:ext uri="{BB962C8B-B14F-4D97-AF65-F5344CB8AC3E}">
        <p14:creationId xmlns="" xmlns:p14="http://schemas.microsoft.com/office/powerpoint/2010/main" val="255739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3ABE3BC-3BFB-4E3F-9978-4B78F6C46BBD}" type="datetimeFigureOut">
              <a:rPr lang="it-IT" smtClean="0"/>
              <a:pPr/>
              <a:t>04/07/2016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064F11-83A8-414E-9E28-4617DE392470}" type="slidenum">
              <a:rPr lang="it-IT" smtClean="0"/>
              <a:pPr/>
              <a:t>‹N›</a:t>
            </a:fld>
            <a:endParaRPr lang="it-IT"/>
          </a:p>
        </p:txBody>
      </p:sp>
    </p:spTree>
    <p:extLst>
      <p:ext uri="{BB962C8B-B14F-4D97-AF65-F5344CB8AC3E}">
        <p14:creationId xmlns="" xmlns:p14="http://schemas.microsoft.com/office/powerpoint/2010/main" val="2052128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3ABE3BC-3BFB-4E3F-9978-4B78F6C46BBD}" type="datetimeFigureOut">
              <a:rPr lang="it-IT" smtClean="0"/>
              <a:pPr/>
              <a:t>04/07/2016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F064F11-83A8-414E-9E28-4617DE392470}" type="slidenum">
              <a:rPr lang="it-IT" smtClean="0"/>
              <a:pPr/>
              <a:t>‹N›</a:t>
            </a:fld>
            <a:endParaRPr lang="it-IT"/>
          </a:p>
        </p:txBody>
      </p:sp>
    </p:spTree>
    <p:extLst>
      <p:ext uri="{BB962C8B-B14F-4D97-AF65-F5344CB8AC3E}">
        <p14:creationId xmlns="" xmlns:p14="http://schemas.microsoft.com/office/powerpoint/2010/main" val="396072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3ABE3BC-3BFB-4E3F-9978-4B78F6C46BBD}" type="datetimeFigureOut">
              <a:rPr lang="it-IT" smtClean="0"/>
              <a:pPr/>
              <a:t>04/07/2016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F064F11-83A8-414E-9E28-4617DE392470}" type="slidenum">
              <a:rPr lang="it-IT" smtClean="0"/>
              <a:pPr/>
              <a:t>‹N›</a:t>
            </a:fld>
            <a:endParaRPr lang="it-IT"/>
          </a:p>
        </p:txBody>
      </p:sp>
    </p:spTree>
    <p:extLst>
      <p:ext uri="{BB962C8B-B14F-4D97-AF65-F5344CB8AC3E}">
        <p14:creationId xmlns="" xmlns:p14="http://schemas.microsoft.com/office/powerpoint/2010/main" val="371960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3ABE3BC-3BFB-4E3F-9978-4B78F6C46BBD}" type="datetimeFigureOut">
              <a:rPr lang="it-IT" smtClean="0"/>
              <a:pPr/>
              <a:t>04/07/2016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F064F11-83A8-414E-9E28-4617DE392470}" type="slidenum">
              <a:rPr lang="it-IT" smtClean="0"/>
              <a:pPr/>
              <a:t>‹N›</a:t>
            </a:fld>
            <a:endParaRPr lang="it-IT"/>
          </a:p>
        </p:txBody>
      </p:sp>
    </p:spTree>
    <p:extLst>
      <p:ext uri="{BB962C8B-B14F-4D97-AF65-F5344CB8AC3E}">
        <p14:creationId xmlns="" xmlns:p14="http://schemas.microsoft.com/office/powerpoint/2010/main" val="221930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3ABE3BC-3BFB-4E3F-9978-4B78F6C46BBD}" type="datetimeFigureOut">
              <a:rPr lang="it-IT" smtClean="0"/>
              <a:pPr/>
              <a:t>04/07/2016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064F11-83A8-414E-9E28-4617DE392470}" type="slidenum">
              <a:rPr lang="it-IT" smtClean="0"/>
              <a:pPr/>
              <a:t>‹N›</a:t>
            </a:fld>
            <a:endParaRPr lang="it-IT"/>
          </a:p>
        </p:txBody>
      </p:sp>
    </p:spTree>
    <p:extLst>
      <p:ext uri="{BB962C8B-B14F-4D97-AF65-F5344CB8AC3E}">
        <p14:creationId xmlns="" xmlns:p14="http://schemas.microsoft.com/office/powerpoint/2010/main" val="305758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3ABE3BC-3BFB-4E3F-9978-4B78F6C46BBD}" type="datetimeFigureOut">
              <a:rPr lang="it-IT" smtClean="0"/>
              <a:pPr/>
              <a:t>04/07/2016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064F11-83A8-414E-9E28-4617DE392470}" type="slidenum">
              <a:rPr lang="it-IT" smtClean="0"/>
              <a:pPr/>
              <a:t>‹N›</a:t>
            </a:fld>
            <a:endParaRPr lang="it-IT"/>
          </a:p>
        </p:txBody>
      </p:sp>
    </p:spTree>
    <p:extLst>
      <p:ext uri="{BB962C8B-B14F-4D97-AF65-F5344CB8AC3E}">
        <p14:creationId xmlns="" xmlns:p14="http://schemas.microsoft.com/office/powerpoint/2010/main" val="177196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BE3BC-3BFB-4E3F-9978-4B78F6C46BBD}" type="datetimeFigureOut">
              <a:rPr lang="it-IT" smtClean="0"/>
              <a:pPr/>
              <a:t>04/07/2016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64F11-83A8-414E-9E28-4617DE392470}" type="slidenum">
              <a:rPr lang="it-IT" smtClean="0"/>
              <a:pPr/>
              <a:t>‹N›</a:t>
            </a:fld>
            <a:endParaRPr lang="it-IT"/>
          </a:p>
        </p:txBody>
      </p:sp>
    </p:spTree>
    <p:extLst>
      <p:ext uri="{BB962C8B-B14F-4D97-AF65-F5344CB8AC3E}">
        <p14:creationId xmlns="" xmlns:p14="http://schemas.microsoft.com/office/powerpoint/2010/main" val="333889116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3904870"/>
            <a:ext cx="9144000" cy="1050098"/>
          </a:xfrm>
        </p:spPr>
        <p:txBody>
          <a:bodyPr>
            <a:noAutofit/>
          </a:bodyPr>
          <a:lstStyle/>
          <a:p>
            <a:r>
              <a:rPr lang="it-IT" sz="11500" dirty="0" smtClean="0">
                <a:solidFill>
                  <a:srgbClr val="002060"/>
                </a:solidFill>
                <a:latin typeface="Arial Black" panose="020B0A04020102020204" pitchFamily="34" charset="0"/>
              </a:rPr>
              <a:t>MUSICA LEGGERA</a:t>
            </a:r>
            <a:endParaRPr lang="it-IT" sz="11500" dirty="0">
              <a:solidFill>
                <a:srgbClr val="002060"/>
              </a:solidFill>
              <a:latin typeface="Arial Black" panose="020B0A04020102020204" pitchFamily="34" charset="0"/>
            </a:endParaRPr>
          </a:p>
        </p:txBody>
      </p:sp>
      <p:sp>
        <p:nvSpPr>
          <p:cNvPr id="3" name="Sottotitolo 2"/>
          <p:cNvSpPr>
            <a:spLocks noGrp="1"/>
          </p:cNvSpPr>
          <p:nvPr>
            <p:ph type="subTitle" idx="1"/>
          </p:nvPr>
        </p:nvSpPr>
        <p:spPr/>
        <p:txBody>
          <a:bodyPr/>
          <a:lstStyle/>
          <a:p>
            <a:endParaRPr lang="it-IT" dirty="0"/>
          </a:p>
        </p:txBody>
      </p:sp>
    </p:spTree>
    <p:extLst>
      <p:ext uri="{BB962C8B-B14F-4D97-AF65-F5344CB8AC3E}">
        <p14:creationId xmlns="" xmlns:p14="http://schemas.microsoft.com/office/powerpoint/2010/main" val="198042331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0012" y="138492"/>
            <a:ext cx="6889125" cy="6262308"/>
          </a:xfrm>
        </p:spPr>
        <p:txBody>
          <a:bodyPr>
            <a:noAutofit/>
          </a:bodyPr>
          <a:lstStyle/>
          <a:p>
            <a:pPr marL="0" indent="0">
              <a:buNone/>
            </a:pPr>
            <a:r>
              <a:rPr lang="it-IT" sz="4000" dirty="0" smtClean="0">
                <a:solidFill>
                  <a:srgbClr val="0000FF"/>
                </a:solidFill>
                <a:latin typeface="Aharoni" panose="02010803020104030203" pitchFamily="2" charset="-79"/>
                <a:cs typeface="Aharoni" panose="02010803020104030203" pitchFamily="2" charset="-79"/>
              </a:rPr>
              <a:t>Si tratta di un brano che si è imposto come l’esempio più popolare di canzone italiana nel dopoguerra grazie soprattutto all’indimenticabile ritornello, talmente fortunato da far ribattezzare la canzone, il cui titolo originale è «Nel blu dipinto di blu», con il nuovo titolo di «Volare».</a:t>
            </a:r>
          </a:p>
          <a:p>
            <a:pPr marL="0" indent="0">
              <a:buNone/>
            </a:pPr>
            <a:endParaRPr lang="it-IT" sz="4000" dirty="0" smtClean="0">
              <a:solidFill>
                <a:srgbClr val="0000FF"/>
              </a:solidFill>
              <a:latin typeface="Aharoni" panose="02010803020104030203" pitchFamily="2" charset="-79"/>
              <a:cs typeface="Aharoni" panose="02010803020104030203" pitchFamily="2" charset="-79"/>
            </a:endParaRPr>
          </a:p>
          <a:p>
            <a:pPr marL="0" indent="0">
              <a:buNone/>
            </a:pPr>
            <a:endParaRPr lang="it-IT" sz="4000" dirty="0" smtClean="0">
              <a:solidFill>
                <a:srgbClr val="0000FF"/>
              </a:solidFill>
              <a:latin typeface="Aharoni" panose="02010803020104030203" pitchFamily="2" charset="-79"/>
              <a:cs typeface="Aharoni" panose="02010803020104030203" pitchFamily="2" charset="-79"/>
            </a:endParaRPr>
          </a:p>
        </p:txBody>
      </p:sp>
      <p:pic>
        <p:nvPicPr>
          <p:cNvPr id="4" name="Immagine 3"/>
          <p:cNvPicPr>
            <a:picLocks noChangeAspect="1"/>
          </p:cNvPicPr>
          <p:nvPr/>
        </p:nvPicPr>
        <p:blipFill>
          <a:blip r:embed="rId2" cstate="print"/>
          <a:stretch>
            <a:fillRect/>
          </a:stretch>
        </p:blipFill>
        <p:spPr>
          <a:xfrm>
            <a:off x="7468884" y="1013757"/>
            <a:ext cx="4341043" cy="3893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400173818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
            </a:r>
            <a:br>
              <a:rPr lang="it-IT" dirty="0" smtClean="0"/>
            </a:br>
            <a:r>
              <a:rPr lang="it-IT" dirty="0" smtClean="0"/>
              <a:t/>
            </a:r>
            <a:br>
              <a:rPr lang="it-IT" dirty="0" smtClean="0"/>
            </a:br>
            <a:r>
              <a:rPr lang="it-IT" dirty="0" smtClean="0"/>
              <a:t/>
            </a:r>
            <a:br>
              <a:rPr lang="it-IT" dirty="0" smtClean="0"/>
            </a:br>
            <a:r>
              <a:rPr lang="it-IT" sz="3600" b="1" dirty="0" smtClean="0">
                <a:solidFill>
                  <a:schemeClr val="accent1"/>
                </a:solidFill>
              </a:rPr>
              <a:t>Lavoro realizzato da Vittoria Duraccio</a:t>
            </a:r>
            <a:br>
              <a:rPr lang="it-IT" sz="3600" b="1" dirty="0" smtClean="0">
                <a:solidFill>
                  <a:schemeClr val="accent1"/>
                </a:solidFill>
              </a:rPr>
            </a:br>
            <a:r>
              <a:rPr lang="it-IT" sz="3600" b="1" dirty="0" smtClean="0">
                <a:solidFill>
                  <a:schemeClr val="accent1"/>
                </a:solidFill>
              </a:rPr>
              <a:t>Classe IIIB</a:t>
            </a:r>
            <a:br>
              <a:rPr lang="it-IT" sz="3600" b="1" dirty="0" smtClean="0">
                <a:solidFill>
                  <a:schemeClr val="accent1"/>
                </a:solidFill>
              </a:rPr>
            </a:br>
            <a:r>
              <a:rPr lang="it-IT" sz="3600" b="1" dirty="0" smtClean="0">
                <a:solidFill>
                  <a:schemeClr val="accent1"/>
                </a:solidFill>
              </a:rPr>
              <a:t>Docente : Tiziana Storti</a:t>
            </a:r>
            <a:br>
              <a:rPr lang="it-IT" sz="3600" b="1" dirty="0" smtClean="0">
                <a:solidFill>
                  <a:schemeClr val="accent1"/>
                </a:solidFill>
              </a:rPr>
            </a:br>
            <a:r>
              <a:rPr lang="it-IT" sz="3600" b="1" dirty="0" smtClean="0">
                <a:solidFill>
                  <a:schemeClr val="accent1"/>
                </a:solidFill>
              </a:rPr>
              <a:t>Anno scolastico 2015 / 2016</a:t>
            </a:r>
            <a:r>
              <a:rPr lang="it-IT" b="1" dirty="0" smtClean="0">
                <a:solidFill>
                  <a:schemeClr val="accent1"/>
                </a:solidFill>
              </a:rPr>
              <a:t/>
            </a:r>
            <a:br>
              <a:rPr lang="it-IT" b="1" dirty="0" smtClean="0">
                <a:solidFill>
                  <a:schemeClr val="accent1"/>
                </a:solidFill>
              </a:rPr>
            </a:br>
            <a:endParaRPr lang="it-IT" b="1" dirty="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4744" y="265300"/>
            <a:ext cx="11859065" cy="6402786"/>
          </a:xfrm>
          <a:noFill/>
        </p:spPr>
        <p:txBody>
          <a:bodyPr>
            <a:normAutofit fontScale="62500" lnSpcReduction="20000"/>
          </a:bodyPr>
          <a:lstStyle/>
          <a:p>
            <a:pPr marL="0" indent="0">
              <a:buNone/>
            </a:pPr>
            <a:r>
              <a:rPr lang="it-IT" sz="8600" dirty="0" smtClean="0">
                <a:solidFill>
                  <a:srgbClr val="0000FF"/>
                </a:solidFill>
                <a:latin typeface="Aharoni" panose="02010803020104030203" pitchFamily="2" charset="-79"/>
                <a:cs typeface="Aharoni" panose="02010803020104030203" pitchFamily="2" charset="-79"/>
              </a:rPr>
              <a:t>L’espressione «musica leggera» si usa per indicare un genere musicale destinato al divertimento e al ballo; in generale alla musica leggera appartengono appunto le canzoni e i ballabili. La musica leggera trova la sua massima diffusione con la radio e con il mercato dei dischi a partire dagli anni ‘50.</a:t>
            </a:r>
          </a:p>
          <a:p>
            <a:pPr marL="0" indent="0">
              <a:buNone/>
            </a:pPr>
            <a:endParaRPr lang="it-IT" dirty="0"/>
          </a:p>
        </p:txBody>
      </p:sp>
    </p:spTree>
    <p:extLst>
      <p:ext uri="{BB962C8B-B14F-4D97-AF65-F5344CB8AC3E}">
        <p14:creationId xmlns="" xmlns:p14="http://schemas.microsoft.com/office/powerpoint/2010/main" val="180761942"/>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7695" y="320382"/>
            <a:ext cx="11597640" cy="4351338"/>
          </a:xfrm>
        </p:spPr>
        <p:txBody>
          <a:bodyPr/>
          <a:lstStyle/>
          <a:p>
            <a:pPr marL="0" indent="0">
              <a:buNone/>
            </a:pPr>
            <a:r>
              <a:rPr lang="it-IT" sz="3600" dirty="0" smtClean="0">
                <a:solidFill>
                  <a:srgbClr val="0000FF"/>
                </a:solidFill>
                <a:latin typeface="Aharoni" panose="02010803020104030203" pitchFamily="2" charset="-79"/>
                <a:cs typeface="Aharoni" panose="02010803020104030203" pitchFamily="2" charset="-79"/>
              </a:rPr>
              <a:t>In Italia fin dall’800 riscuotono grande successo le canzoni napoletane. Alcune canzoni napoletane dell’800 sono attribuite a celebri operisti: «</a:t>
            </a:r>
            <a:r>
              <a:rPr lang="it-IT" sz="3600" dirty="0" err="1" smtClean="0">
                <a:solidFill>
                  <a:srgbClr val="0000FF"/>
                </a:solidFill>
                <a:latin typeface="Aharoni" panose="02010803020104030203" pitchFamily="2" charset="-79"/>
                <a:cs typeface="Aharoni" panose="02010803020104030203" pitchFamily="2" charset="-79"/>
              </a:rPr>
              <a:t>Fenestra</a:t>
            </a:r>
            <a:r>
              <a:rPr lang="it-IT" sz="3600" dirty="0" smtClean="0">
                <a:solidFill>
                  <a:srgbClr val="0000FF"/>
                </a:solidFill>
                <a:latin typeface="Aharoni" panose="02010803020104030203" pitchFamily="2" charset="-79"/>
                <a:cs typeface="Aharoni" panose="02010803020104030203" pitchFamily="2" charset="-79"/>
              </a:rPr>
              <a:t> </a:t>
            </a:r>
            <a:r>
              <a:rPr lang="it-IT" sz="3600" dirty="0" err="1" smtClean="0">
                <a:solidFill>
                  <a:srgbClr val="0000FF"/>
                </a:solidFill>
                <a:latin typeface="Aharoni" panose="02010803020104030203" pitchFamily="2" charset="-79"/>
                <a:cs typeface="Aharoni" panose="02010803020104030203" pitchFamily="2" charset="-79"/>
              </a:rPr>
              <a:t>ca</a:t>
            </a:r>
            <a:r>
              <a:rPr lang="it-IT" sz="3600" dirty="0" smtClean="0">
                <a:solidFill>
                  <a:srgbClr val="0000FF"/>
                </a:solidFill>
                <a:latin typeface="Aharoni" panose="02010803020104030203" pitchFamily="2" charset="-79"/>
                <a:cs typeface="Aharoni" panose="02010803020104030203" pitchFamily="2" charset="-79"/>
              </a:rPr>
              <a:t> </a:t>
            </a:r>
            <a:r>
              <a:rPr lang="it-IT" sz="3600" dirty="0" err="1" smtClean="0">
                <a:solidFill>
                  <a:srgbClr val="0000FF"/>
                </a:solidFill>
                <a:latin typeface="Aharoni" panose="02010803020104030203" pitchFamily="2" charset="-79"/>
                <a:cs typeface="Aharoni" panose="02010803020104030203" pitchFamily="2" charset="-79"/>
              </a:rPr>
              <a:t>lucive</a:t>
            </a:r>
            <a:r>
              <a:rPr lang="it-IT" sz="3600" dirty="0" smtClean="0">
                <a:solidFill>
                  <a:srgbClr val="0000FF"/>
                </a:solidFill>
                <a:latin typeface="Aharoni" panose="02010803020104030203" pitchFamily="2" charset="-79"/>
                <a:cs typeface="Aharoni" panose="02010803020104030203" pitchFamily="2" charset="-79"/>
              </a:rPr>
              <a:t>» forse è stata composta da Bellini e «Te voglio bene </a:t>
            </a:r>
            <a:r>
              <a:rPr lang="it-IT" sz="3600" dirty="0" err="1" smtClean="0">
                <a:solidFill>
                  <a:srgbClr val="0000FF"/>
                </a:solidFill>
                <a:latin typeface="Aharoni" panose="02010803020104030203" pitchFamily="2" charset="-79"/>
                <a:cs typeface="Aharoni" panose="02010803020104030203" pitchFamily="2" charset="-79"/>
              </a:rPr>
              <a:t>assaje</a:t>
            </a:r>
            <a:r>
              <a:rPr lang="it-IT" sz="3600" dirty="0" smtClean="0">
                <a:solidFill>
                  <a:srgbClr val="0000FF"/>
                </a:solidFill>
                <a:latin typeface="Aharoni" panose="02010803020104030203" pitchFamily="2" charset="-79"/>
                <a:cs typeface="Aharoni" panose="02010803020104030203" pitchFamily="2" charset="-79"/>
              </a:rPr>
              <a:t>» forse da Donizetti. </a:t>
            </a:r>
          </a:p>
          <a:p>
            <a:pPr marL="0" indent="0">
              <a:buNone/>
            </a:pPr>
            <a:endParaRPr lang="it-IT" dirty="0"/>
          </a:p>
        </p:txBody>
      </p:sp>
      <p:pic>
        <p:nvPicPr>
          <p:cNvPr id="4" name="Immagine 3"/>
          <p:cNvPicPr>
            <a:picLocks noChangeAspect="1"/>
          </p:cNvPicPr>
          <p:nvPr/>
        </p:nvPicPr>
        <p:blipFill>
          <a:blip r:embed="rId2" cstate="print"/>
          <a:stretch>
            <a:fillRect/>
          </a:stretch>
        </p:blipFill>
        <p:spPr>
          <a:xfrm>
            <a:off x="837744" y="2767526"/>
            <a:ext cx="10516511" cy="1322947"/>
          </a:xfrm>
          <a:prstGeom prst="rect">
            <a:avLst/>
          </a:prstGeom>
        </p:spPr>
      </p:pic>
      <p:pic>
        <p:nvPicPr>
          <p:cNvPr id="5" name="Immagine 4"/>
          <p:cNvPicPr>
            <a:picLocks noChangeAspect="1"/>
          </p:cNvPicPr>
          <p:nvPr/>
        </p:nvPicPr>
        <p:blipFill>
          <a:blip r:embed="rId3" cstate="print"/>
          <a:stretch>
            <a:fillRect/>
          </a:stretch>
        </p:blipFill>
        <p:spPr>
          <a:xfrm rot="21350759">
            <a:off x="843849" y="3135632"/>
            <a:ext cx="4572000" cy="3429000"/>
          </a:xfrm>
          <a:prstGeom prst="rect">
            <a:avLst/>
          </a:prstGeom>
        </p:spPr>
      </p:pic>
      <p:pic>
        <p:nvPicPr>
          <p:cNvPr id="6" name="Immagine 5"/>
          <p:cNvPicPr>
            <a:picLocks noChangeAspect="1"/>
          </p:cNvPicPr>
          <p:nvPr/>
        </p:nvPicPr>
        <p:blipFill>
          <a:blip r:embed="rId4" cstate="print"/>
          <a:stretch>
            <a:fillRect/>
          </a:stretch>
        </p:blipFill>
        <p:spPr>
          <a:xfrm rot="381095">
            <a:off x="7343358" y="3129952"/>
            <a:ext cx="2593845" cy="3462917"/>
          </a:xfrm>
          <a:prstGeom prst="rect">
            <a:avLst/>
          </a:prstGeom>
        </p:spPr>
      </p:pic>
    </p:spTree>
    <p:extLst>
      <p:ext uri="{BB962C8B-B14F-4D97-AF65-F5344CB8AC3E}">
        <p14:creationId xmlns="" xmlns:p14="http://schemas.microsoft.com/office/powerpoint/2010/main" val="2367982224"/>
      </p:ext>
    </p:extLst>
  </p:cSld>
  <p:clrMapOvr>
    <a:masterClrMapping/>
  </p:clrMapOvr>
  <mc:AlternateContent xmlns:mc="http://schemas.openxmlformats.org/markup-compatibility/2006">
    <mc:Choice xmlns="" xmlns:p14="http://schemas.microsoft.com/office/powerpoint/2010/main" Requires="p14">
      <p:transition spd="slow" p14:dur="2000">
        <p:pull dir="ld"/>
      </p:transition>
    </mc:Choice>
    <mc:Fallback>
      <p:transition spd="slow">
        <p:pull dir="l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p:txBody>
      </p:sp>
      <p:sp>
        <p:nvSpPr>
          <p:cNvPr id="4" name="Rettangolo 3"/>
          <p:cNvSpPr/>
          <p:nvPr/>
        </p:nvSpPr>
        <p:spPr>
          <a:xfrm>
            <a:off x="346417" y="79614"/>
            <a:ext cx="11499166" cy="2492990"/>
          </a:xfrm>
          <a:prstGeom prst="rect">
            <a:avLst/>
          </a:prstGeom>
        </p:spPr>
        <p:txBody>
          <a:bodyPr wrap="square">
            <a:spAutoFit/>
          </a:bodyPr>
          <a:lstStyle/>
          <a:p>
            <a:r>
              <a:rPr lang="it-IT" sz="3200" dirty="0" smtClean="0">
                <a:solidFill>
                  <a:srgbClr val="0000FF"/>
                </a:solidFill>
                <a:latin typeface="Aharoni" panose="02010803020104030203" pitchFamily="2" charset="-79"/>
                <a:cs typeface="Aharoni" panose="02010803020104030203" pitchFamily="2" charset="-79"/>
              </a:rPr>
              <a:t>Nel dopoguerra prende campo anche in Italia la moda dei balli americani come il rock and </a:t>
            </a:r>
            <a:r>
              <a:rPr lang="it-IT" sz="3200" dirty="0" err="1" smtClean="0">
                <a:solidFill>
                  <a:srgbClr val="0000FF"/>
                </a:solidFill>
                <a:latin typeface="Aharoni" panose="02010803020104030203" pitchFamily="2" charset="-79"/>
                <a:cs typeface="Aharoni" panose="02010803020104030203" pitchFamily="2" charset="-79"/>
              </a:rPr>
              <a:t>roll</a:t>
            </a:r>
            <a:r>
              <a:rPr lang="it-IT" sz="3200" dirty="0" smtClean="0">
                <a:solidFill>
                  <a:srgbClr val="0000FF"/>
                </a:solidFill>
                <a:latin typeface="Aharoni" panose="02010803020104030203" pitchFamily="2" charset="-79"/>
                <a:cs typeface="Aharoni" panose="02010803020104030203" pitchFamily="2" charset="-79"/>
              </a:rPr>
              <a:t>. I cantanti più famosi di quel periodo sono: Alberto </a:t>
            </a:r>
            <a:r>
              <a:rPr lang="it-IT" sz="3200" dirty="0" err="1" smtClean="0">
                <a:solidFill>
                  <a:srgbClr val="0000FF"/>
                </a:solidFill>
                <a:latin typeface="Aharoni" panose="02010803020104030203" pitchFamily="2" charset="-79"/>
                <a:cs typeface="Aharoni" panose="02010803020104030203" pitchFamily="2" charset="-79"/>
              </a:rPr>
              <a:t>Rabagliati</a:t>
            </a:r>
            <a:r>
              <a:rPr lang="it-IT" sz="3200" dirty="0" smtClean="0">
                <a:solidFill>
                  <a:srgbClr val="0000FF"/>
                </a:solidFill>
                <a:latin typeface="Aharoni" panose="02010803020104030203" pitchFamily="2" charset="-79"/>
                <a:cs typeface="Aharoni" panose="02010803020104030203" pitchFamily="2" charset="-79"/>
              </a:rPr>
              <a:t>, Natalino Otto, Claudio Villa.</a:t>
            </a:r>
          </a:p>
          <a:p>
            <a:endParaRPr lang="it-IT" sz="2800" dirty="0"/>
          </a:p>
        </p:txBody>
      </p:sp>
      <p:pic>
        <p:nvPicPr>
          <p:cNvPr id="5" name="Immagine 4"/>
          <p:cNvPicPr>
            <a:picLocks noChangeAspect="1"/>
          </p:cNvPicPr>
          <p:nvPr/>
        </p:nvPicPr>
        <p:blipFill>
          <a:blip r:embed="rId2" cstate="print"/>
          <a:stretch>
            <a:fillRect/>
          </a:stretch>
        </p:blipFill>
        <p:spPr>
          <a:xfrm>
            <a:off x="486507" y="2064985"/>
            <a:ext cx="2805332" cy="4250503"/>
          </a:xfrm>
          <a:prstGeom prst="rect">
            <a:avLst/>
          </a:prstGeom>
        </p:spPr>
      </p:pic>
      <p:pic>
        <p:nvPicPr>
          <p:cNvPr id="6" name="Immagine 5"/>
          <p:cNvPicPr>
            <a:picLocks noChangeAspect="1"/>
          </p:cNvPicPr>
          <p:nvPr/>
        </p:nvPicPr>
        <p:blipFill>
          <a:blip r:embed="rId3" cstate="print"/>
          <a:stretch>
            <a:fillRect/>
          </a:stretch>
        </p:blipFill>
        <p:spPr>
          <a:xfrm>
            <a:off x="8550221" y="2080162"/>
            <a:ext cx="3049177" cy="4235326"/>
          </a:xfrm>
          <a:prstGeom prst="rect">
            <a:avLst/>
          </a:prstGeom>
        </p:spPr>
      </p:pic>
      <p:pic>
        <p:nvPicPr>
          <p:cNvPr id="7" name="Immagine 6"/>
          <p:cNvPicPr>
            <a:picLocks noChangeAspect="1"/>
          </p:cNvPicPr>
          <p:nvPr/>
        </p:nvPicPr>
        <p:blipFill>
          <a:blip r:embed="rId4" cstate="print"/>
          <a:stretch>
            <a:fillRect/>
          </a:stretch>
        </p:blipFill>
        <p:spPr>
          <a:xfrm>
            <a:off x="4401719" y="2059120"/>
            <a:ext cx="3038622" cy="4256368"/>
          </a:xfrm>
          <a:prstGeom prst="rect">
            <a:avLst/>
          </a:prstGeom>
        </p:spPr>
      </p:pic>
    </p:spTree>
    <p:extLst>
      <p:ext uri="{BB962C8B-B14F-4D97-AF65-F5344CB8AC3E}">
        <p14:creationId xmlns="" xmlns:p14="http://schemas.microsoft.com/office/powerpoint/2010/main" val="420770076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6214" y="0"/>
            <a:ext cx="6656710" cy="6491551"/>
          </a:xfrm>
        </p:spPr>
        <p:txBody>
          <a:bodyPr>
            <a:noAutofit/>
          </a:bodyPr>
          <a:lstStyle/>
          <a:p>
            <a:pPr marL="0" indent="0">
              <a:buNone/>
            </a:pPr>
            <a:r>
              <a:rPr lang="it-IT" sz="5400" dirty="0" smtClean="0">
                <a:solidFill>
                  <a:srgbClr val="0000FF"/>
                </a:solidFill>
                <a:latin typeface="Aharoni" panose="02010803020104030203" pitchFamily="2" charset="-79"/>
                <a:cs typeface="Aharoni" panose="02010803020104030203" pitchFamily="2" charset="-79"/>
              </a:rPr>
              <a:t>Negli anni ‘60 riscuotono successo i cantanti definiti «urlatori», questo nuovo genere si ispira al rock and </a:t>
            </a:r>
            <a:r>
              <a:rPr lang="it-IT" sz="5400" dirty="0" err="1" smtClean="0">
                <a:solidFill>
                  <a:srgbClr val="0000FF"/>
                </a:solidFill>
                <a:latin typeface="Aharoni" panose="02010803020104030203" pitchFamily="2" charset="-79"/>
                <a:cs typeface="Aharoni" panose="02010803020104030203" pitchFamily="2" charset="-79"/>
              </a:rPr>
              <a:t>roll</a:t>
            </a:r>
            <a:r>
              <a:rPr lang="it-IT" sz="5400" dirty="0" smtClean="0">
                <a:solidFill>
                  <a:srgbClr val="0000FF"/>
                </a:solidFill>
                <a:latin typeface="Aharoni" panose="02010803020104030203" pitchFamily="2" charset="-79"/>
                <a:cs typeface="Aharoni" panose="02010803020104030203" pitchFamily="2" charset="-79"/>
              </a:rPr>
              <a:t> americano; Tony </a:t>
            </a:r>
            <a:r>
              <a:rPr lang="it-IT" sz="5400" dirty="0" err="1" smtClean="0">
                <a:solidFill>
                  <a:srgbClr val="0000FF"/>
                </a:solidFill>
                <a:latin typeface="Aharoni" panose="02010803020104030203" pitchFamily="2" charset="-79"/>
                <a:cs typeface="Aharoni" panose="02010803020104030203" pitchFamily="2" charset="-79"/>
              </a:rPr>
              <a:t>Dallara</a:t>
            </a:r>
            <a:r>
              <a:rPr lang="it-IT" sz="5400" dirty="0" smtClean="0">
                <a:solidFill>
                  <a:srgbClr val="0000FF"/>
                </a:solidFill>
                <a:latin typeface="Aharoni" panose="02010803020104030203" pitchFamily="2" charset="-79"/>
                <a:cs typeface="Aharoni" panose="02010803020104030203" pitchFamily="2" charset="-79"/>
              </a:rPr>
              <a:t> è uno dei primi urlatori.</a:t>
            </a:r>
          </a:p>
        </p:txBody>
      </p:sp>
      <p:pic>
        <p:nvPicPr>
          <p:cNvPr id="4" name="Immagine 3"/>
          <p:cNvPicPr>
            <a:picLocks noChangeAspect="1"/>
          </p:cNvPicPr>
          <p:nvPr/>
        </p:nvPicPr>
        <p:blipFill>
          <a:blip r:embed="rId2" cstate="print"/>
          <a:stretch>
            <a:fillRect/>
          </a:stretch>
        </p:blipFill>
        <p:spPr>
          <a:xfrm>
            <a:off x="7019110" y="500817"/>
            <a:ext cx="5008924" cy="4325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9354325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9519" y="128977"/>
            <a:ext cx="11611707" cy="4351338"/>
          </a:xfrm>
        </p:spPr>
        <p:txBody>
          <a:bodyPr>
            <a:normAutofit/>
          </a:bodyPr>
          <a:lstStyle/>
          <a:p>
            <a:pPr marL="0" indent="0">
              <a:buNone/>
            </a:pPr>
            <a:r>
              <a:rPr lang="it-IT" sz="3600" dirty="0" smtClean="0">
                <a:solidFill>
                  <a:srgbClr val="0000FF"/>
                </a:solidFill>
                <a:latin typeface="Aharoni" panose="02010803020104030203" pitchFamily="2" charset="-79"/>
                <a:cs typeface="Aharoni" panose="02010803020104030203" pitchFamily="2" charset="-79"/>
              </a:rPr>
              <a:t>Molti cantanti di musica leggera che hanno iniziato la loro carriera in quegli anni, sono ancora oggi in attività; ad esempio Adriano Celentano, che ricordiamo per «Ventiquattromila baci», Gianni Morandi, Caterina Caselli.</a:t>
            </a:r>
            <a:endParaRPr lang="it-IT" sz="3600" dirty="0">
              <a:solidFill>
                <a:srgbClr val="0000FF"/>
              </a:solidFill>
              <a:latin typeface="Aharoni" panose="02010803020104030203" pitchFamily="2" charset="-79"/>
              <a:cs typeface="Aharoni" panose="02010803020104030203" pitchFamily="2" charset="-79"/>
            </a:endParaRPr>
          </a:p>
        </p:txBody>
      </p:sp>
      <p:pic>
        <p:nvPicPr>
          <p:cNvPr id="4" name="Immagine 3"/>
          <p:cNvPicPr>
            <a:picLocks noChangeAspect="1"/>
          </p:cNvPicPr>
          <p:nvPr/>
        </p:nvPicPr>
        <p:blipFill>
          <a:blip r:embed="rId2" cstate="print"/>
          <a:stretch>
            <a:fillRect/>
          </a:stretch>
        </p:blipFill>
        <p:spPr>
          <a:xfrm rot="21297887">
            <a:off x="347828" y="3048287"/>
            <a:ext cx="3823664" cy="2864057"/>
          </a:xfrm>
          <a:prstGeom prst="rect">
            <a:avLst/>
          </a:prstGeom>
        </p:spPr>
      </p:pic>
      <p:pic>
        <p:nvPicPr>
          <p:cNvPr id="5" name="Immagine 4"/>
          <p:cNvPicPr>
            <a:picLocks noChangeAspect="1"/>
          </p:cNvPicPr>
          <p:nvPr/>
        </p:nvPicPr>
        <p:blipFill>
          <a:blip r:embed="rId3" cstate="print"/>
          <a:stretch>
            <a:fillRect/>
          </a:stretch>
        </p:blipFill>
        <p:spPr>
          <a:xfrm rot="553393">
            <a:off x="4631054" y="3558196"/>
            <a:ext cx="3363575" cy="2930916"/>
          </a:xfrm>
          <a:prstGeom prst="rect">
            <a:avLst/>
          </a:prstGeom>
        </p:spPr>
      </p:pic>
      <p:pic>
        <p:nvPicPr>
          <p:cNvPr id="6" name="Immagine 5"/>
          <p:cNvPicPr>
            <a:picLocks noChangeAspect="1"/>
          </p:cNvPicPr>
          <p:nvPr/>
        </p:nvPicPr>
        <p:blipFill>
          <a:blip r:embed="rId4" cstate="print"/>
          <a:stretch>
            <a:fillRect/>
          </a:stretch>
        </p:blipFill>
        <p:spPr>
          <a:xfrm rot="221767">
            <a:off x="8408196" y="3304983"/>
            <a:ext cx="3320782" cy="2350666"/>
          </a:xfrm>
          <a:prstGeom prst="rect">
            <a:avLst/>
          </a:prstGeom>
        </p:spPr>
      </p:pic>
    </p:spTree>
    <p:extLst>
      <p:ext uri="{BB962C8B-B14F-4D97-AF65-F5344CB8AC3E}">
        <p14:creationId xmlns="" xmlns:p14="http://schemas.microsoft.com/office/powerpoint/2010/main" val="42579814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2627" y="98217"/>
            <a:ext cx="11871998" cy="4351338"/>
          </a:xfrm>
        </p:spPr>
        <p:txBody>
          <a:bodyPr>
            <a:normAutofit/>
          </a:bodyPr>
          <a:lstStyle/>
          <a:p>
            <a:pPr marL="0" indent="0">
              <a:buNone/>
            </a:pPr>
            <a:r>
              <a:rPr lang="it-IT" dirty="0" smtClean="0">
                <a:solidFill>
                  <a:srgbClr val="0000FF"/>
                </a:solidFill>
                <a:latin typeface="Aharoni" panose="02010803020104030203" pitchFamily="2" charset="-79"/>
                <a:cs typeface="Aharoni" panose="02010803020104030203" pitchFamily="2" charset="-79"/>
              </a:rPr>
              <a:t>Gli anni ‘60 vedono anche la nascita della canzone impegnata, un genere che tratta problemi sociali ed affronta, attraverso le parole, temi importanti quali la solitudine, l’amore, gli orrori della guerra, il bisogno di pace nel mondo ecc.; tra i più grandi cantautori ricordiamo Claudio Baglioni, Antonello Venditti, Lucio Dalla, Gianna Nannini.</a:t>
            </a:r>
          </a:p>
        </p:txBody>
      </p:sp>
      <p:pic>
        <p:nvPicPr>
          <p:cNvPr id="4" name="Immagine 3"/>
          <p:cNvPicPr>
            <a:picLocks noChangeAspect="1"/>
          </p:cNvPicPr>
          <p:nvPr/>
        </p:nvPicPr>
        <p:blipFill>
          <a:blip r:embed="rId2" cstate="print"/>
          <a:stretch>
            <a:fillRect/>
          </a:stretch>
        </p:blipFill>
        <p:spPr>
          <a:xfrm>
            <a:off x="560797" y="2890642"/>
            <a:ext cx="2452467" cy="3346595"/>
          </a:xfrm>
          <a:prstGeom prst="rect">
            <a:avLst/>
          </a:prstGeom>
        </p:spPr>
      </p:pic>
      <p:pic>
        <p:nvPicPr>
          <p:cNvPr id="5" name="Immagine 4"/>
          <p:cNvPicPr>
            <a:picLocks noChangeAspect="1"/>
          </p:cNvPicPr>
          <p:nvPr/>
        </p:nvPicPr>
        <p:blipFill>
          <a:blip r:embed="rId3" cstate="print"/>
          <a:stretch>
            <a:fillRect/>
          </a:stretch>
        </p:blipFill>
        <p:spPr>
          <a:xfrm>
            <a:off x="3729262" y="2273886"/>
            <a:ext cx="3550514" cy="2006812"/>
          </a:xfrm>
          <a:prstGeom prst="rect">
            <a:avLst/>
          </a:prstGeom>
        </p:spPr>
      </p:pic>
      <p:pic>
        <p:nvPicPr>
          <p:cNvPr id="6" name="Immagine 5"/>
          <p:cNvPicPr>
            <a:picLocks noChangeAspect="1"/>
          </p:cNvPicPr>
          <p:nvPr/>
        </p:nvPicPr>
        <p:blipFill>
          <a:blip r:embed="rId4" cstate="print"/>
          <a:stretch>
            <a:fillRect/>
          </a:stretch>
        </p:blipFill>
        <p:spPr>
          <a:xfrm>
            <a:off x="5694767" y="4437329"/>
            <a:ext cx="3352231" cy="2230757"/>
          </a:xfrm>
          <a:prstGeom prst="rect">
            <a:avLst/>
          </a:prstGeom>
        </p:spPr>
      </p:pic>
      <p:pic>
        <p:nvPicPr>
          <p:cNvPr id="7" name="Immagine 6"/>
          <p:cNvPicPr>
            <a:picLocks noChangeAspect="1"/>
          </p:cNvPicPr>
          <p:nvPr/>
        </p:nvPicPr>
        <p:blipFill>
          <a:blip r:embed="rId5" cstate="print"/>
          <a:stretch>
            <a:fillRect/>
          </a:stretch>
        </p:blipFill>
        <p:spPr>
          <a:xfrm>
            <a:off x="8224809" y="2238957"/>
            <a:ext cx="3583593" cy="2006812"/>
          </a:xfrm>
          <a:prstGeom prst="rect">
            <a:avLst/>
          </a:prstGeom>
        </p:spPr>
      </p:pic>
    </p:spTree>
    <p:extLst>
      <p:ext uri="{BB962C8B-B14F-4D97-AF65-F5344CB8AC3E}">
        <p14:creationId xmlns="" xmlns:p14="http://schemas.microsoft.com/office/powerpoint/2010/main" val="297025648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4163" y="176336"/>
            <a:ext cx="11850462" cy="4351338"/>
          </a:xfrm>
        </p:spPr>
        <p:txBody>
          <a:bodyPr/>
          <a:lstStyle/>
          <a:p>
            <a:pPr marL="0" indent="0">
              <a:buNone/>
            </a:pPr>
            <a:r>
              <a:rPr lang="it-IT" sz="3200" dirty="0" smtClean="0">
                <a:solidFill>
                  <a:srgbClr val="0000FF"/>
                </a:solidFill>
                <a:latin typeface="Aharoni" panose="02010803020104030203" pitchFamily="2" charset="-79"/>
                <a:cs typeface="Aharoni" panose="02010803020104030203" pitchFamily="2" charset="-79"/>
              </a:rPr>
              <a:t>Nel 1951 si inaugura, a San Remo, il Festival della canzone italiana che contribuisce a suscitare tra la gente sempre maggiore interesse per la canzone. Le successive edizioni del Festival hanno portato al successo parecchie canzoni ed i  loro interpreti; nel 1958, ad esempio, Domenico Modugno ha cantato «Nel blu dipinto di blu» che ancora oggi è ricordata ed apprezzata.</a:t>
            </a:r>
          </a:p>
          <a:p>
            <a:pPr marL="0" indent="0">
              <a:buNone/>
            </a:pPr>
            <a:endParaRPr lang="it-IT" dirty="0"/>
          </a:p>
        </p:txBody>
      </p:sp>
      <p:pic>
        <p:nvPicPr>
          <p:cNvPr id="4" name="Immagine 3"/>
          <p:cNvPicPr>
            <a:picLocks noChangeAspect="1"/>
          </p:cNvPicPr>
          <p:nvPr/>
        </p:nvPicPr>
        <p:blipFill>
          <a:blip r:embed="rId2" cstate="print"/>
          <a:stretch>
            <a:fillRect/>
          </a:stretch>
        </p:blipFill>
        <p:spPr>
          <a:xfrm>
            <a:off x="4082428" y="3153908"/>
            <a:ext cx="4907025" cy="34112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1835366302"/>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8941" y="199916"/>
            <a:ext cx="11809927" cy="4351338"/>
          </a:xfrm>
        </p:spPr>
        <p:txBody>
          <a:bodyPr>
            <a:normAutofit/>
          </a:bodyPr>
          <a:lstStyle/>
          <a:p>
            <a:pPr marL="0" indent="0">
              <a:buNone/>
            </a:pPr>
            <a:r>
              <a:rPr lang="it-IT" sz="3200" dirty="0" smtClean="0">
                <a:solidFill>
                  <a:srgbClr val="0000FF"/>
                </a:solidFill>
                <a:latin typeface="Aharoni" panose="02010803020104030203" pitchFamily="2" charset="-79"/>
                <a:cs typeface="Aharoni" panose="02010803020104030203" pitchFamily="2" charset="-79"/>
              </a:rPr>
              <a:t>Domenico Modugno nato a Polignano a Mare, il 9 gennaio 1928 e morto a Lampedusa, il 6 agosto 1994, è stato un cantautore, chitarrista, attore, regista e uomo politico italiano. Ottenne uno strepitoso successo vincendo il Festival di Sanremo del 1958 con «Nel blu dipinto di blu». </a:t>
            </a:r>
            <a:endParaRPr lang="it-IT" sz="3200" dirty="0">
              <a:solidFill>
                <a:srgbClr val="0000FF"/>
              </a:solidFill>
              <a:latin typeface="Aharoni" panose="02010803020104030203" pitchFamily="2" charset="-79"/>
              <a:cs typeface="Aharoni" panose="02010803020104030203" pitchFamily="2" charset="-79"/>
            </a:endParaRPr>
          </a:p>
        </p:txBody>
      </p:sp>
      <p:pic>
        <p:nvPicPr>
          <p:cNvPr id="4" name="Immagine 3"/>
          <p:cNvPicPr>
            <a:picLocks noChangeAspect="1"/>
          </p:cNvPicPr>
          <p:nvPr/>
        </p:nvPicPr>
        <p:blipFill>
          <a:blip r:embed="rId2" cstate="print"/>
          <a:stretch>
            <a:fillRect/>
          </a:stretch>
        </p:blipFill>
        <p:spPr>
          <a:xfrm>
            <a:off x="2431557" y="2522838"/>
            <a:ext cx="6480623" cy="4335161"/>
          </a:xfrm>
          <a:prstGeom prst="rect">
            <a:avLst/>
          </a:prstGeom>
        </p:spPr>
      </p:pic>
    </p:spTree>
    <p:extLst>
      <p:ext uri="{BB962C8B-B14F-4D97-AF65-F5344CB8AC3E}">
        <p14:creationId xmlns="" xmlns:p14="http://schemas.microsoft.com/office/powerpoint/2010/main" val="394488898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TotalTime>
  <Words>447</Words>
  <Application>Microsoft Office PowerPoint</Application>
  <PresentationFormat>Personalizzato</PresentationFormat>
  <Paragraphs>11</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Tema di Office</vt:lpstr>
      <vt:lpstr>MUSICA LEGGERA</vt:lpstr>
      <vt:lpstr>Diapositiva 2</vt:lpstr>
      <vt:lpstr>Diapositiva 3</vt:lpstr>
      <vt:lpstr>Diapositiva 4</vt:lpstr>
      <vt:lpstr>Diapositiva 5</vt:lpstr>
      <vt:lpstr>Diapositiva 6</vt:lpstr>
      <vt:lpstr>Diapositiva 7</vt:lpstr>
      <vt:lpstr>Diapositiva 8</vt:lpstr>
      <vt:lpstr>Diapositiva 9</vt:lpstr>
      <vt:lpstr>Diapositiva 10</vt:lpstr>
      <vt:lpstr>   Lavoro realizzato da Vittoria Duraccio Classe IIIB Docente : Tiziana Storti Anno scolastico 2015 / 2016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MUSICA LEGGERA</dc:title>
  <dc:creator>utente</dc:creator>
  <cp:lastModifiedBy>User</cp:lastModifiedBy>
  <cp:revision>17</cp:revision>
  <dcterms:created xsi:type="dcterms:W3CDTF">2016-05-17T17:32:04Z</dcterms:created>
  <dcterms:modified xsi:type="dcterms:W3CDTF">2016-07-04T19:27:51Z</dcterms:modified>
</cp:coreProperties>
</file>