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1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6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950F1-1EEC-4387-ADD9-4E2BA4A53DEF}" type="datetimeFigureOut">
              <a:rPr lang="it-IT" smtClean="0"/>
              <a:pPr/>
              <a:t>04/07/2016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349E87-F0B9-44BC-959F-5C7444E9CA4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526400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349E87-F0B9-44BC-959F-5C7444E9CA48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765740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C393-E08A-422A-9FEB-5918BD820D95}" type="datetimeFigureOut">
              <a:rPr lang="it-IT" smtClean="0"/>
              <a:pPr/>
              <a:t>04/07/2016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385C9-7CE1-4039-897D-BFCE7CE93AE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970664433"/>
      </p:ext>
    </p:extLst>
  </p:cSld>
  <p:clrMapOvr>
    <a:masterClrMapping/>
  </p:clrMapOvr>
  <p:transition spd="med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C393-E08A-422A-9FEB-5918BD820D95}" type="datetimeFigureOut">
              <a:rPr lang="it-IT" smtClean="0"/>
              <a:pPr/>
              <a:t>04/07/2016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385C9-7CE1-4039-897D-BFCE7CE93AE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933478464"/>
      </p:ext>
    </p:extLst>
  </p:cSld>
  <p:clrMapOvr>
    <a:masterClrMapping/>
  </p:clrMapOvr>
  <p:transition spd="med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C393-E08A-422A-9FEB-5918BD820D95}" type="datetimeFigureOut">
              <a:rPr lang="it-IT" smtClean="0"/>
              <a:pPr/>
              <a:t>04/07/2016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385C9-7CE1-4039-897D-BFCE7CE93AE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56258491"/>
      </p:ext>
    </p:extLst>
  </p:cSld>
  <p:clrMapOvr>
    <a:masterClrMapping/>
  </p:clrMapOvr>
  <p:transition spd="med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C393-E08A-422A-9FEB-5918BD820D95}" type="datetimeFigureOut">
              <a:rPr lang="it-IT" smtClean="0"/>
              <a:pPr/>
              <a:t>04/07/2016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385C9-7CE1-4039-897D-BFCE7CE93AE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28572070"/>
      </p:ext>
    </p:extLst>
  </p:cSld>
  <p:clrMapOvr>
    <a:masterClrMapping/>
  </p:clrMapOvr>
  <p:transition spd="med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C393-E08A-422A-9FEB-5918BD820D95}" type="datetimeFigureOut">
              <a:rPr lang="it-IT" smtClean="0"/>
              <a:pPr/>
              <a:t>04/07/2016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385C9-7CE1-4039-897D-BFCE7CE93AE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23082301"/>
      </p:ext>
    </p:extLst>
  </p:cSld>
  <p:clrMapOvr>
    <a:masterClrMapping/>
  </p:clrMapOvr>
  <p:transition spd="med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C393-E08A-422A-9FEB-5918BD820D95}" type="datetimeFigureOut">
              <a:rPr lang="it-IT" smtClean="0"/>
              <a:pPr/>
              <a:t>04/07/2016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385C9-7CE1-4039-897D-BFCE7CE93AE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255306086"/>
      </p:ext>
    </p:extLst>
  </p:cSld>
  <p:clrMapOvr>
    <a:masterClrMapping/>
  </p:clrMapOvr>
  <p:transition spd="med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C393-E08A-422A-9FEB-5918BD820D95}" type="datetimeFigureOut">
              <a:rPr lang="it-IT" smtClean="0"/>
              <a:pPr/>
              <a:t>04/07/2016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385C9-7CE1-4039-897D-BFCE7CE93AE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13075167"/>
      </p:ext>
    </p:extLst>
  </p:cSld>
  <p:clrMapOvr>
    <a:masterClrMapping/>
  </p:clrMapOvr>
  <p:transition spd="med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C393-E08A-422A-9FEB-5918BD820D95}" type="datetimeFigureOut">
              <a:rPr lang="it-IT" smtClean="0"/>
              <a:pPr/>
              <a:t>04/07/2016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385C9-7CE1-4039-897D-BFCE7CE93AE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92701126"/>
      </p:ext>
    </p:extLst>
  </p:cSld>
  <p:clrMapOvr>
    <a:masterClrMapping/>
  </p:clrMapOvr>
  <p:transition spd="med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C393-E08A-422A-9FEB-5918BD820D95}" type="datetimeFigureOut">
              <a:rPr lang="it-IT" smtClean="0"/>
              <a:pPr/>
              <a:t>04/07/2016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385C9-7CE1-4039-897D-BFCE7CE93AE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718173854"/>
      </p:ext>
    </p:extLst>
  </p:cSld>
  <p:clrMapOvr>
    <a:masterClrMapping/>
  </p:clrMapOvr>
  <p:transition spd="med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C393-E08A-422A-9FEB-5918BD820D95}" type="datetimeFigureOut">
              <a:rPr lang="it-IT" smtClean="0"/>
              <a:pPr/>
              <a:t>04/07/2016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385C9-7CE1-4039-897D-BFCE7CE93AE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485517979"/>
      </p:ext>
    </p:extLst>
  </p:cSld>
  <p:clrMapOvr>
    <a:masterClrMapping/>
  </p:clrMapOvr>
  <p:transition spd="med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3C393-E08A-422A-9FEB-5918BD820D95}" type="datetimeFigureOut">
              <a:rPr lang="it-IT" smtClean="0"/>
              <a:pPr/>
              <a:t>04/07/2016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385C9-7CE1-4039-897D-BFCE7CE93AE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687272453"/>
      </p:ext>
    </p:extLst>
  </p:cSld>
  <p:clrMapOvr>
    <a:masterClrMapping/>
  </p:clrMapOvr>
  <p:transition spd="med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3C393-E08A-422A-9FEB-5918BD820D95}" type="datetimeFigureOut">
              <a:rPr lang="it-IT" smtClean="0"/>
              <a:pPr/>
              <a:t>04/07/2016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385C9-7CE1-4039-897D-BFCE7CE93AE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265995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randomBar dir="vert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slide" Target="slide3.xml"/><Relationship Id="rId7" Type="http://schemas.openxmlformats.org/officeDocument/2006/relationships/slide" Target="slide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47800" y="0"/>
            <a:ext cx="9296400" cy="646386"/>
          </a:xfrm>
        </p:spPr>
        <p:txBody>
          <a:bodyPr>
            <a:normAutofit/>
          </a:bodyPr>
          <a:lstStyle/>
          <a:p>
            <a:r>
              <a:rPr lang="it-IT" sz="3600" dirty="0" smtClean="0">
                <a:solidFill>
                  <a:srgbClr val="0033CC"/>
                </a:solidFill>
                <a:latin typeface="Algerian" panose="04020705040A02060702" pitchFamily="82" charset="0"/>
              </a:rPr>
              <a:t>La Musica araba</a:t>
            </a:r>
            <a:endParaRPr lang="it-IT" sz="3600" dirty="0">
              <a:solidFill>
                <a:srgbClr val="0033CC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 rot="18351703">
            <a:off x="1128076" y="1638705"/>
            <a:ext cx="2714289" cy="2023872"/>
          </a:xfrm>
        </p:spPr>
        <p:txBody>
          <a:bodyPr>
            <a:normAutofit/>
          </a:bodyPr>
          <a:lstStyle/>
          <a:p>
            <a:r>
              <a:rPr lang="it-IT" sz="3200" dirty="0" smtClean="0">
                <a:solidFill>
                  <a:schemeClr val="accent1">
                    <a:lumMod val="50000"/>
                  </a:schemeClr>
                </a:solidFill>
                <a:latin typeface="Algerian" panose="04020705040A02060702" pitchFamily="82" charset="0"/>
              </a:rPr>
              <a:t>Il territorio</a:t>
            </a:r>
            <a:endParaRPr lang="it-IT" sz="3200" dirty="0">
              <a:solidFill>
                <a:schemeClr val="accent1">
                  <a:lumMod val="5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 rot="18522703">
            <a:off x="863748" y="4165673"/>
            <a:ext cx="41583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>
                <a:solidFill>
                  <a:schemeClr val="accent1">
                    <a:lumMod val="50000"/>
                  </a:schemeClr>
                </a:solidFill>
                <a:latin typeface="Algerian" panose="04020705040A02060702" pitchFamily="82" charset="0"/>
              </a:rPr>
              <a:t>I caratteri della musica araba</a:t>
            </a:r>
            <a:endParaRPr lang="it-IT" sz="3200" dirty="0">
              <a:solidFill>
                <a:schemeClr val="accent1">
                  <a:lumMod val="5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 rot="18742318">
            <a:off x="3852691" y="1433096"/>
            <a:ext cx="36425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>
                <a:solidFill>
                  <a:srgbClr val="0033CC"/>
                </a:solidFill>
                <a:latin typeface="Algerian" panose="04020705040A02060702" pitchFamily="82" charset="0"/>
              </a:rPr>
              <a:t>I canti tradizionali e la musica colta</a:t>
            </a:r>
            <a:endParaRPr lang="it-IT" sz="3200" dirty="0">
              <a:solidFill>
                <a:srgbClr val="0033CC"/>
              </a:solidFill>
              <a:latin typeface="Algerian" panose="04020705040A02060702" pitchFamily="82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 rot="18515311">
            <a:off x="5225142" y="4608736"/>
            <a:ext cx="2677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>
                <a:solidFill>
                  <a:srgbClr val="0033CC"/>
                </a:solidFill>
                <a:latin typeface="Algerian" panose="04020705040A02060702" pitchFamily="82" charset="0"/>
              </a:rPr>
              <a:t>La melodia</a:t>
            </a:r>
            <a:endParaRPr lang="it-IT" sz="3200" dirty="0">
              <a:solidFill>
                <a:srgbClr val="0033CC"/>
              </a:solidFill>
              <a:latin typeface="Algerian" panose="04020705040A02060702" pitchFamily="82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 rot="18854774">
            <a:off x="8283987" y="1356124"/>
            <a:ext cx="2198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>
                <a:solidFill>
                  <a:srgbClr val="0033CC"/>
                </a:solidFill>
                <a:latin typeface="Algerian" panose="04020705040A02060702" pitchFamily="82" charset="0"/>
              </a:rPr>
              <a:t>Il ritmo</a:t>
            </a:r>
            <a:endParaRPr lang="it-IT" sz="3200" dirty="0">
              <a:solidFill>
                <a:srgbClr val="0033CC"/>
              </a:solidFill>
              <a:latin typeface="Algerian" panose="04020705040A02060702" pitchFamily="82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 rot="18730130">
            <a:off x="8803129" y="4082804"/>
            <a:ext cx="24819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>
                <a:solidFill>
                  <a:srgbClr val="0033CC"/>
                </a:solidFill>
                <a:latin typeface="Algerian" panose="04020705040A02060702" pitchFamily="82" charset="0"/>
              </a:rPr>
              <a:t>Gli strumenti musicali</a:t>
            </a:r>
            <a:endParaRPr lang="it-IT" sz="3200" dirty="0">
              <a:solidFill>
                <a:srgbClr val="0033CC"/>
              </a:solidFill>
              <a:latin typeface="Algerian" panose="04020705040A02060702" pitchFamily="82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3411150" y="4517550"/>
            <a:ext cx="16328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0" dirty="0" smtClean="0">
                <a:solidFill>
                  <a:srgbClr val="0033CC"/>
                </a:solidFill>
                <a:hlinkClick r:id="rId3" action="ppaction://hlinksldjump"/>
              </a:rPr>
              <a:t>.</a:t>
            </a:r>
            <a:endParaRPr lang="it-IT" sz="6000" dirty="0">
              <a:solidFill>
                <a:srgbClr val="0033CC"/>
              </a:solidFill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2363507" y="1729388"/>
            <a:ext cx="12847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0" dirty="0" smtClean="0">
                <a:solidFill>
                  <a:srgbClr val="0033CC"/>
                </a:solidFill>
                <a:hlinkClick r:id="rId4" action="ppaction://hlinksldjump"/>
              </a:rPr>
              <a:t>.</a:t>
            </a:r>
            <a:endParaRPr lang="it-IT" sz="6000" dirty="0">
              <a:solidFill>
                <a:srgbClr val="0033CC"/>
              </a:solidFill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6016344" y="1701755"/>
            <a:ext cx="17771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0" dirty="0" smtClean="0">
                <a:solidFill>
                  <a:srgbClr val="0033CC"/>
                </a:solidFill>
                <a:hlinkClick r:id="rId5" action="ppaction://hlinksldjump"/>
              </a:rPr>
              <a:t>.</a:t>
            </a:r>
            <a:endParaRPr lang="it-IT" sz="6000" dirty="0">
              <a:solidFill>
                <a:srgbClr val="0033CC"/>
              </a:solidFill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6706373" y="4517549"/>
            <a:ext cx="18427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0" dirty="0" smtClean="0">
                <a:solidFill>
                  <a:srgbClr val="0033CC"/>
                </a:solidFill>
                <a:hlinkClick r:id="rId6" action="ppaction://hlinksldjump"/>
              </a:rPr>
              <a:t>.</a:t>
            </a:r>
            <a:endParaRPr lang="it-IT" sz="6000" dirty="0">
              <a:solidFill>
                <a:srgbClr val="0033CC"/>
              </a:solidFill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9402050" y="1427262"/>
            <a:ext cx="14555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0" dirty="0">
                <a:solidFill>
                  <a:srgbClr val="0033CC"/>
                </a:solidFill>
                <a:hlinkClick r:id="rId7" action="ppaction://hlinksldjump"/>
              </a:rPr>
              <a:t>.</a:t>
            </a:r>
            <a:endParaRPr lang="it-IT" sz="6000" dirty="0">
              <a:solidFill>
                <a:srgbClr val="0033CC"/>
              </a:solidFill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10494720" y="4794637"/>
            <a:ext cx="10988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6000" dirty="0" smtClean="0">
                <a:solidFill>
                  <a:srgbClr val="0033CC"/>
                </a:solidFill>
                <a:hlinkClick r:id="rId8" action="ppaction://hlinksldjump"/>
              </a:rPr>
              <a:t>.</a:t>
            </a:r>
            <a:endParaRPr lang="it-IT" sz="60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44245424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tmFilter="0,0; .5, 1; 1, 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tmFilter="0,0; .5, 1; 1, 1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tmFilter="0,0; .5, 1; 1, 1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tmFilter="0,0; .5, 1; 1, 1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5000"/>
                    </a14:imgEffect>
                  </a14:imgLayer>
                </a14:imgProps>
              </a:ext>
            </a:extLst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rgbClr val="0033CC"/>
                </a:solidFill>
                <a:latin typeface="Algerian" panose="04020705040A02060702" pitchFamily="82" charset="0"/>
                <a:hlinkClick r:id="rId4" action="ppaction://hlinksldjump"/>
              </a:rPr>
              <a:t>Il territorio</a:t>
            </a:r>
            <a:endParaRPr lang="it-IT" dirty="0">
              <a:solidFill>
                <a:srgbClr val="0033CC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045029"/>
            <a:ext cx="10515600" cy="46747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La musica araba è una musica che si è sviluppata nella penisola arabica e il Nord Africa. Gli elementi che uniscono queste due zone geografiche sono la religione islamica e la lingua araba. Il mondo arabo ha influenzato anche la cultura europea nonostante la civiltà araba fosse in contrasto con quella europea </a:t>
            </a:r>
            <a:endParaRPr lang="it-IT" sz="32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10598" y="3798032"/>
            <a:ext cx="4550228" cy="2844233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  <a:bevelB w="139700" h="139700" prst="divot"/>
          </a:sp3d>
        </p:spPr>
      </p:pic>
      <p:sp>
        <p:nvSpPr>
          <p:cNvPr id="5" name="CasellaDiTesto 4"/>
          <p:cNvSpPr txBox="1"/>
          <p:nvPr/>
        </p:nvSpPr>
        <p:spPr>
          <a:xfrm>
            <a:off x="6596743" y="6226629"/>
            <a:ext cx="4840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chemeClr val="bg1"/>
                </a:solidFill>
              </a:rPr>
              <a:t>Penisola arabica e Nord Africa(territori in bianco)</a:t>
            </a:r>
            <a:endParaRPr lang="it-I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0883949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rgbClr val="0033CC"/>
                </a:solidFill>
                <a:latin typeface="Algerian" panose="04020705040A02060702" pitchFamily="82" charset="0"/>
                <a:cs typeface="Arabic Typesetting" panose="03020402040406030203" pitchFamily="66" charset="-78"/>
                <a:hlinkClick r:id="rId2" action="ppaction://hlinksldjump"/>
              </a:rPr>
              <a:t>I caratteri della musica araba</a:t>
            </a:r>
            <a:endParaRPr lang="it-IT" dirty="0">
              <a:solidFill>
                <a:srgbClr val="0033CC"/>
              </a:solidFill>
              <a:latin typeface="Algerian" panose="04020705040A02060702" pitchFamily="82" charset="0"/>
              <a:cs typeface="Arabic Typesetting" panose="03020402040406030203" pitchFamily="66" charset="-78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19100" y="1466850"/>
            <a:ext cx="6838950" cy="4710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La musica araba deriva dai canti dei beduini, dai canti mesopotamici e persiani e anche dai canti della Spagna. Si racconta a proposito che il liutista </a:t>
            </a:r>
            <a:r>
              <a:rPr lang="it-IT" sz="3200" dirty="0" err="1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Lyriob</a:t>
            </a:r>
            <a:r>
              <a:rPr lang="it-IT" sz="3200" dirty="0" smtClean="0">
                <a:solidFill>
                  <a:schemeClr val="bg1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 fuggito dalla corte di Bagdad trovò rifugio a Cordoba in Spagna dove introdusse a corte il liuto(strumento tipico arabo)</a:t>
            </a:r>
            <a:endParaRPr lang="it-IT" sz="3200" dirty="0">
              <a:solidFill>
                <a:schemeClr val="bg1"/>
              </a:solidFill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Immagine 3" descr="liut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48650" y="1200150"/>
            <a:ext cx="3009900" cy="514349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</p:pic>
      <p:sp>
        <p:nvSpPr>
          <p:cNvPr id="5" name="CasellaDiTesto 4"/>
          <p:cNvSpPr txBox="1"/>
          <p:nvPr/>
        </p:nvSpPr>
        <p:spPr>
          <a:xfrm>
            <a:off x="8659586" y="6457890"/>
            <a:ext cx="26860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chemeClr val="bg1"/>
                </a:solidFill>
              </a:rPr>
              <a:t>Al </a:t>
            </a:r>
            <a:r>
              <a:rPr lang="it-IT" sz="2000" dirty="0" err="1" smtClean="0">
                <a:solidFill>
                  <a:schemeClr val="bg1"/>
                </a:solidFill>
              </a:rPr>
              <a:t>lud</a:t>
            </a:r>
            <a:r>
              <a:rPr lang="it-IT" sz="2000" dirty="0" smtClean="0">
                <a:solidFill>
                  <a:schemeClr val="bg1"/>
                </a:solidFill>
              </a:rPr>
              <a:t>: tipico liuto arabo</a:t>
            </a:r>
            <a:endParaRPr lang="it-IT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8538110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0033CC"/>
                </a:solidFill>
                <a:latin typeface="Algerian"/>
                <a:hlinkClick r:id="rId2" action="ppaction://hlinksldjump"/>
              </a:rPr>
              <a:t>I canti tradizionali e la musica colta</a:t>
            </a:r>
            <a:endParaRPr lang="it-IT" dirty="0">
              <a:solidFill>
                <a:srgbClr val="0033CC"/>
              </a:solidFill>
              <a:latin typeface="Algerian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150" y="1825625"/>
            <a:ext cx="11334750" cy="435133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3200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Tra religione e musica c’è un grande legame. Il corano(il testo sacro dell’Islamismo) viene letto come canto intonato  e i canti accompagnano la preghiera dei fedeli. Ci sono canti profani come: canti di lavoro, filastrocche e serenate. Nella musica colta è importante la musica solistica,eseguita a memoria visto che gli arabi non hanno una vera e propria notazione. Lo stile vocale è contraddistinto da melismi e da un timbro gutturale</a:t>
            </a:r>
            <a:endParaRPr lang="it-IT" sz="3200" dirty="0">
              <a:solidFill>
                <a:schemeClr val="bg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7646206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0033CC"/>
                </a:solidFill>
                <a:latin typeface="Algerian"/>
                <a:hlinkClick r:id="rId2" action="ppaction://hlinksldjump"/>
              </a:rPr>
              <a:t>La melodia</a:t>
            </a:r>
            <a:endParaRPr lang="it-IT" dirty="0">
              <a:solidFill>
                <a:srgbClr val="0033CC"/>
              </a:solidFill>
              <a:latin typeface="Algerian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3200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La musica araba si basa su numerosissime scale di sette note che formano la melodia. Ogni nota esprime un carattere emotivo, i musicisti li usano liberamente e danno libero sfogo all’improvvisazione</a:t>
            </a:r>
            <a:endParaRPr lang="it-IT" sz="3200" dirty="0">
              <a:solidFill>
                <a:schemeClr val="bg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654017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0033CC"/>
                </a:solidFill>
                <a:latin typeface="Algerian"/>
                <a:hlinkClick r:id="rId2" action="ppaction://hlinksldjump"/>
              </a:rPr>
              <a:t>Il ritmo</a:t>
            </a:r>
            <a:endParaRPr lang="it-IT" dirty="0">
              <a:solidFill>
                <a:srgbClr val="0033CC"/>
              </a:solidFill>
              <a:latin typeface="Algerian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it-IT" sz="3200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Le formule ritmiche sono spesso improvvisate. Il ritmo è eseguito dalle percussioni. Il repertorio vocale e strumentale presenta al contrario composizioni con una formula ritmica precisa</a:t>
            </a:r>
            <a:endParaRPr lang="it-IT" sz="3200" dirty="0">
              <a:solidFill>
                <a:schemeClr val="bg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8962190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0033CC"/>
                </a:solidFill>
                <a:latin typeface="Algerian"/>
                <a:hlinkClick r:id="rId2" action="ppaction://hlinksldjump"/>
              </a:rPr>
              <a:t>Gli strumenti musicali</a:t>
            </a:r>
            <a:endParaRPr lang="it-IT" dirty="0">
              <a:solidFill>
                <a:srgbClr val="0033CC"/>
              </a:solidFill>
              <a:latin typeface="Algerian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65760" y="1510145"/>
            <a:ext cx="11826240" cy="466681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t-IT" sz="3200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La maggior parte degli strumenti arabi fanno parte delle famiglie dei cordofoni, membranofoni, </a:t>
            </a:r>
            <a:r>
              <a:rPr lang="it-IT" sz="3200" dirty="0" err="1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idiofoni</a:t>
            </a:r>
            <a:r>
              <a:rPr lang="it-IT" sz="3200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 e aerofoni. Tra questi ci sono:</a:t>
            </a:r>
          </a:p>
          <a:p>
            <a:pPr>
              <a:buNone/>
            </a:pPr>
            <a:r>
              <a:rPr lang="it-IT" sz="3200" dirty="0" smtClean="0">
                <a:solidFill>
                  <a:srgbClr val="0033CC"/>
                </a:solidFill>
                <a:latin typeface="Arabic Typesetting" pitchFamily="66" charset="-78"/>
                <a:cs typeface="Arabic Typesetting" pitchFamily="66" charset="-78"/>
              </a:rPr>
              <a:t>Al </a:t>
            </a:r>
            <a:r>
              <a:rPr lang="it-IT" sz="3200" dirty="0" err="1" smtClean="0">
                <a:solidFill>
                  <a:srgbClr val="0033CC"/>
                </a:solidFill>
                <a:latin typeface="Arabic Typesetting" pitchFamily="66" charset="-78"/>
                <a:cs typeface="Arabic Typesetting" pitchFamily="66" charset="-78"/>
              </a:rPr>
              <a:t>lud</a:t>
            </a:r>
            <a:r>
              <a:rPr lang="it-IT" sz="3200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: progenitore del liuto europeo, a manico corto con corde doppie</a:t>
            </a:r>
          </a:p>
          <a:p>
            <a:pPr>
              <a:buNone/>
            </a:pPr>
            <a:r>
              <a:rPr lang="it-IT" sz="3200" dirty="0" err="1" smtClean="0">
                <a:solidFill>
                  <a:srgbClr val="0033CC"/>
                </a:solidFill>
                <a:latin typeface="Arabic Typesetting" pitchFamily="66" charset="-78"/>
                <a:cs typeface="Arabic Typesetting" pitchFamily="66" charset="-78"/>
              </a:rPr>
              <a:t>Tambur</a:t>
            </a:r>
            <a:r>
              <a:rPr lang="it-IT" sz="3200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: liuto a manico lungo con quattro corde</a:t>
            </a:r>
          </a:p>
          <a:p>
            <a:pPr>
              <a:buNone/>
            </a:pPr>
            <a:r>
              <a:rPr lang="it-IT" sz="3200" dirty="0" smtClean="0">
                <a:solidFill>
                  <a:srgbClr val="0033CC"/>
                </a:solidFill>
                <a:latin typeface="Arabic Typesetting" pitchFamily="66" charset="-78"/>
                <a:cs typeface="Arabic Typesetting" pitchFamily="66" charset="-78"/>
              </a:rPr>
              <a:t>Tar</a:t>
            </a:r>
            <a:r>
              <a:rPr lang="it-IT" sz="3200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: liuto simile al </a:t>
            </a:r>
            <a:r>
              <a:rPr lang="it-IT" sz="3200" dirty="0" err="1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tambur</a:t>
            </a:r>
            <a:r>
              <a:rPr lang="it-IT" sz="3200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 ma di forma più ricercata</a:t>
            </a:r>
          </a:p>
          <a:p>
            <a:pPr>
              <a:buNone/>
            </a:pPr>
            <a:r>
              <a:rPr lang="it-IT" sz="3200" dirty="0" err="1" smtClean="0">
                <a:solidFill>
                  <a:srgbClr val="0033CC"/>
                </a:solidFill>
                <a:latin typeface="Arabic Typesetting" pitchFamily="66" charset="-78"/>
                <a:cs typeface="Arabic Typesetting" pitchFamily="66" charset="-78"/>
              </a:rPr>
              <a:t>Rebab</a:t>
            </a:r>
            <a:r>
              <a:rPr lang="it-IT" sz="3200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: strumento che ricorda la </a:t>
            </a:r>
            <a:r>
              <a:rPr lang="it-IT" sz="3200" dirty="0" err="1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fidula</a:t>
            </a:r>
            <a:r>
              <a:rPr lang="it-IT" sz="3200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,diffuso in tutti i paesi musulmani</a:t>
            </a:r>
          </a:p>
          <a:p>
            <a:pPr>
              <a:buNone/>
            </a:pPr>
            <a:r>
              <a:rPr lang="it-IT" sz="3200" dirty="0" err="1" smtClean="0">
                <a:solidFill>
                  <a:srgbClr val="0033CC"/>
                </a:solidFill>
                <a:latin typeface="Arabic Typesetting" pitchFamily="66" charset="-78"/>
                <a:cs typeface="Arabic Typesetting" pitchFamily="66" charset="-78"/>
              </a:rPr>
              <a:t>Darabukke</a:t>
            </a:r>
            <a:r>
              <a:rPr lang="it-IT" sz="3200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: tamburo con il fusto decorato a forma di calice</a:t>
            </a:r>
            <a:endParaRPr lang="it-IT" sz="3200" dirty="0">
              <a:solidFill>
                <a:schemeClr val="bg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6768210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 descr="tambur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63983" y="764175"/>
            <a:ext cx="2536417" cy="3176453"/>
          </a:xfrm>
          <a:scene3d>
            <a:camera prst="isometricOffAxis1Right"/>
            <a:lightRig rig="threePt" dir="t"/>
          </a:scene3d>
          <a:sp3d>
            <a:bevelT w="165100" prst="coolSlant"/>
          </a:sp3d>
        </p:spPr>
      </p:pic>
      <p:sp>
        <p:nvSpPr>
          <p:cNvPr id="5" name="CasellaDiTesto 4"/>
          <p:cNvSpPr txBox="1"/>
          <p:nvPr/>
        </p:nvSpPr>
        <p:spPr>
          <a:xfrm>
            <a:off x="364308" y="4097383"/>
            <a:ext cx="294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 err="1" smtClean="0">
                <a:solidFill>
                  <a:schemeClr val="bg1"/>
                </a:solidFill>
              </a:rPr>
              <a:t>Tambur</a:t>
            </a:r>
            <a:endParaRPr lang="it-IT" sz="2800" dirty="0">
              <a:solidFill>
                <a:schemeClr val="bg1"/>
              </a:solidFill>
            </a:endParaRPr>
          </a:p>
        </p:txBody>
      </p:sp>
      <p:pic>
        <p:nvPicPr>
          <p:cNvPr id="6" name="Immagine 5" descr="Ta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35285" y="0"/>
            <a:ext cx="2677126" cy="280851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7" name="CasellaDiTesto 6"/>
          <p:cNvSpPr txBox="1"/>
          <p:nvPr/>
        </p:nvSpPr>
        <p:spPr>
          <a:xfrm>
            <a:off x="5704115" y="2895600"/>
            <a:ext cx="2525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>
                <a:solidFill>
                  <a:schemeClr val="bg1"/>
                </a:solidFill>
              </a:rPr>
              <a:t>Tar</a:t>
            </a:r>
            <a:endParaRPr lang="it-IT" sz="2800" dirty="0">
              <a:solidFill>
                <a:schemeClr val="bg1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9252857" y="4005943"/>
            <a:ext cx="1719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err="1" smtClean="0">
                <a:solidFill>
                  <a:schemeClr val="bg1"/>
                </a:solidFill>
              </a:rPr>
              <a:t>Rebab</a:t>
            </a:r>
            <a:endParaRPr lang="it-IT" sz="2800" dirty="0">
              <a:solidFill>
                <a:schemeClr val="bg1"/>
              </a:solidFill>
            </a:endParaRPr>
          </a:p>
        </p:txBody>
      </p:sp>
      <p:pic>
        <p:nvPicPr>
          <p:cNvPr id="9" name="Immagine 8" descr="rebab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30846" y="1175658"/>
            <a:ext cx="3961154" cy="2699656"/>
          </a:xfrm>
          <a:prstGeom prst="rect">
            <a:avLst/>
          </a:prstGeom>
          <a:scene3d>
            <a:camera prst="isometricOffAxis2Left"/>
            <a:lightRig rig="threePt" dir="t"/>
          </a:scene3d>
          <a:sp3d>
            <a:bevelT w="165100" prst="coolSlant"/>
          </a:sp3d>
        </p:spPr>
      </p:pic>
      <p:pic>
        <p:nvPicPr>
          <p:cNvPr id="10" name="Immagine 9" descr="darabukk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92460" y="3536496"/>
            <a:ext cx="2170339" cy="279899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</p:pic>
      <p:sp>
        <p:nvSpPr>
          <p:cNvPr id="11" name="CasellaDiTesto 10"/>
          <p:cNvSpPr txBox="1"/>
          <p:nvPr/>
        </p:nvSpPr>
        <p:spPr>
          <a:xfrm>
            <a:off x="5333999" y="6396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err="1" smtClean="0">
                <a:solidFill>
                  <a:schemeClr val="bg1"/>
                </a:solidFill>
              </a:rPr>
              <a:t>Darabukke</a:t>
            </a:r>
            <a:endParaRPr lang="it-IT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6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6600" dirty="0" smtClean="0">
                <a:solidFill>
                  <a:srgbClr val="0033CC"/>
                </a:solidFill>
                <a:latin typeface="Algerian" panose="04020705040A02060702" pitchFamily="82" charset="0"/>
              </a:rPr>
              <a:t>Realizzato da:</a:t>
            </a:r>
          </a:p>
          <a:p>
            <a:pPr marL="0" indent="0" algn="ctr">
              <a:buNone/>
            </a:pPr>
            <a:r>
              <a:rPr lang="it-IT" sz="6600" dirty="0" smtClean="0">
                <a:solidFill>
                  <a:srgbClr val="0033CC"/>
                </a:solidFill>
                <a:latin typeface="Algerian" panose="04020705040A02060702" pitchFamily="82" charset="0"/>
              </a:rPr>
              <a:t>Iandolo Mattia </a:t>
            </a:r>
            <a:r>
              <a:rPr lang="it-IT" sz="6600" dirty="0" smtClean="0">
                <a:solidFill>
                  <a:srgbClr val="0033CC"/>
                </a:solidFill>
                <a:latin typeface="Algerian" panose="04020705040A02060702" pitchFamily="82" charset="0"/>
              </a:rPr>
              <a:t>3^A</a:t>
            </a:r>
          </a:p>
          <a:p>
            <a:pPr marL="0" indent="0" algn="ctr">
              <a:buNone/>
            </a:pPr>
            <a:r>
              <a:rPr lang="it-IT" sz="6600" dirty="0" smtClean="0">
                <a:solidFill>
                  <a:srgbClr val="0033CC"/>
                </a:solidFill>
                <a:latin typeface="Algerian" panose="04020705040A02060702" pitchFamily="82" charset="0"/>
              </a:rPr>
              <a:t>Docente : Tiziana Storti</a:t>
            </a:r>
          </a:p>
          <a:p>
            <a:pPr marL="0" indent="0" algn="ctr">
              <a:buNone/>
            </a:pPr>
            <a:r>
              <a:rPr lang="it-IT" sz="6600" smtClean="0">
                <a:solidFill>
                  <a:srgbClr val="0033CC"/>
                </a:solidFill>
                <a:latin typeface="Algerian" panose="04020705040A02060702" pitchFamily="82" charset="0"/>
              </a:rPr>
              <a:t>Anno scolastico 2015/2016</a:t>
            </a:r>
            <a:endParaRPr lang="it-IT" sz="6600" dirty="0">
              <a:solidFill>
                <a:srgbClr val="0033CC"/>
              </a:solidFill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5675858"/>
      </p:ext>
    </p:extLst>
  </p:cSld>
  <p:clrMapOvr>
    <a:masterClrMapping/>
  </p:clrMapOvr>
  <p:transition spd="med">
    <p:randomBar dir="vert"/>
  </p:transition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405</Words>
  <Application>Microsoft Office PowerPoint</Application>
  <PresentationFormat>Personalizzato</PresentationFormat>
  <Paragraphs>41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La Musica araba</vt:lpstr>
      <vt:lpstr>Il territorio</vt:lpstr>
      <vt:lpstr>I caratteri della musica araba</vt:lpstr>
      <vt:lpstr>I canti tradizionali e la musica colta</vt:lpstr>
      <vt:lpstr>La melodia</vt:lpstr>
      <vt:lpstr>Il ritmo</vt:lpstr>
      <vt:lpstr>Gli strumenti musicali</vt:lpstr>
      <vt:lpstr>Diapositiva 8</vt:lpstr>
      <vt:lpstr>Diapositiva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MUSICA araba</dc:title>
  <dc:creator>ALFONSO</dc:creator>
  <cp:lastModifiedBy>User</cp:lastModifiedBy>
  <cp:revision>16</cp:revision>
  <dcterms:created xsi:type="dcterms:W3CDTF">2016-05-19T17:00:42Z</dcterms:created>
  <dcterms:modified xsi:type="dcterms:W3CDTF">2016-07-04T19:37:03Z</dcterms:modified>
</cp:coreProperties>
</file>