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58" r:id="rId3"/>
    <p:sldId id="259" r:id="rId4"/>
    <p:sldId id="260" r:id="rId5"/>
    <p:sldId id="263" r:id="rId6"/>
    <p:sldId id="262" r:id="rId7"/>
    <p:sldId id="264" r:id="rId8"/>
    <p:sldId id="269" r:id="rId9"/>
    <p:sldId id="275" r:id="rId10"/>
    <p:sldId id="266" r:id="rId11"/>
    <p:sldId id="267" r:id="rId12"/>
    <p:sldId id="268" r:id="rId13"/>
    <p:sldId id="270" r:id="rId14"/>
    <p:sldId id="271" r:id="rId15"/>
    <p:sldId id="274" r:id="rId16"/>
    <p:sldId id="273" r:id="rId17"/>
    <p:sldId id="272" r:id="rId18"/>
    <p:sldId id="276"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snapToGrid="0">
      <p:cViewPr varScale="1">
        <p:scale>
          <a:sx n="69" d="100"/>
          <a:sy n="69" d="100"/>
        </p:scale>
        <p:origin x="-7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9E62E-EA28-4C0F-A120-729DB2043410}" type="datetimeFigureOut">
              <a:rPr lang="it-IT" smtClean="0"/>
              <a:pPr/>
              <a:t>04/07/2016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A292F-6C7F-4D55-816B-91D77CB87713}" type="slidenum">
              <a:rPr lang="it-IT" smtClean="0"/>
              <a:pPr/>
              <a:t>‹N›</a:t>
            </a:fld>
            <a:endParaRPr lang="it-IT"/>
          </a:p>
        </p:txBody>
      </p:sp>
    </p:spTree>
    <p:extLst>
      <p:ext uri="{BB962C8B-B14F-4D97-AF65-F5344CB8AC3E}">
        <p14:creationId xmlns:p14="http://schemas.microsoft.com/office/powerpoint/2010/main" xmlns="" val="166652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68CAE-2B24-41B4-BD89-D6E6506D62C4}" type="slidenum">
              <a:rPr lang="it-IT" altLang="it-IT"/>
              <a:pPr/>
              <a:t>14</a:t>
            </a:fld>
            <a:endParaRPr lang="it-IT" altLang="it-IT"/>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it-IT" altLang="it-IT"/>
          </a:p>
          <a:p>
            <a:endParaRPr lang="it-IT" altLang="it-IT"/>
          </a:p>
          <a:p>
            <a:endParaRPr lang="it-IT" altLang="it-IT"/>
          </a:p>
          <a:p>
            <a:endParaRPr lang="it-IT" altLang="it-IT"/>
          </a:p>
        </p:txBody>
      </p:sp>
    </p:spTree>
    <p:extLst>
      <p:ext uri="{BB962C8B-B14F-4D97-AF65-F5344CB8AC3E}">
        <p14:creationId xmlns:p14="http://schemas.microsoft.com/office/powerpoint/2010/main" xmlns="" val="347874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144444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70539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322130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402215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64238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7065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418479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162613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310768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148134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C54433-340C-4591-B82F-BE062D28DEEE}" type="datetimeFigureOut">
              <a:rPr lang="it-IT" smtClean="0"/>
              <a:pPr/>
              <a:t>04/07/2016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312627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54433-340C-4591-B82F-BE062D28DEEE}" type="datetimeFigureOut">
              <a:rPr lang="it-IT" smtClean="0"/>
              <a:pPr/>
              <a:t>04/07/2016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50ACA-A0FA-470C-94DC-DC970A72287F}" type="slidenum">
              <a:rPr lang="it-IT" smtClean="0"/>
              <a:pPr/>
              <a:t>‹N›</a:t>
            </a:fld>
            <a:endParaRPr lang="it-IT"/>
          </a:p>
        </p:txBody>
      </p:sp>
    </p:spTree>
    <p:extLst>
      <p:ext uri="{BB962C8B-B14F-4D97-AF65-F5344CB8AC3E}">
        <p14:creationId xmlns:p14="http://schemas.microsoft.com/office/powerpoint/2010/main" xmlns="" val="32272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2247"/>
            <a:ext cx="10515600" cy="1325563"/>
          </a:xfrm>
        </p:spPr>
        <p:txBody>
          <a:bodyPr/>
          <a:lstStyle/>
          <a:p>
            <a:r>
              <a:rPr lang="it-IT" dirty="0" smtClean="0">
                <a:solidFill>
                  <a:srgbClr val="FF0000"/>
                </a:solidFill>
              </a:rPr>
              <a:t>Il jazz</a:t>
            </a:r>
            <a:endParaRPr lang="it-IT" dirty="0">
              <a:solidFill>
                <a:srgbClr val="FF0000"/>
              </a:solidFill>
            </a:endParaRPr>
          </a:p>
        </p:txBody>
      </p:sp>
      <p:pic>
        <p:nvPicPr>
          <p:cNvPr id="1026" name="Picture 2" descr="https://lh3.googleusercontent.com/JRadHt0oTPs7LjVlxJq8dlkqwdbU3j35XvFDYLNAJB1Ms6EVz6vuNlrWLL5z1sXfF5uho08lNuOvHgGMUXEK8ncfl9Ri9w=s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3157" y="2005459"/>
            <a:ext cx="6720761" cy="456276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Louis-Armstrong-I-Love-Jazz">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744200" y="5867400"/>
            <a:ext cx="609600" cy="609600"/>
          </a:xfrm>
          <a:prstGeom prst="rect">
            <a:avLst/>
          </a:prstGeom>
        </p:spPr>
      </p:pic>
    </p:spTree>
    <p:extLst>
      <p:ext uri="{BB962C8B-B14F-4D97-AF65-F5344CB8AC3E}">
        <p14:creationId xmlns:p14="http://schemas.microsoft.com/office/powerpoint/2010/main" xmlns="" val="24100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5"/>
                                        </p:tgtEl>
                                      </p:cBhvr>
                                    </p:cmd>
                                  </p:childTnLst>
                                </p:cTn>
                              </p:par>
                            </p:childTnLst>
                          </p:cTn>
                        </p:par>
                      </p:childTnLst>
                    </p:cTn>
                  </p:par>
                </p:childTnLst>
              </p:cTn>
              <p:nextCondLst>
                <p:cond evt="onClick" delay="0">
                  <p:tgtEl>
                    <p:spTgt spid="5"/>
                  </p:tgtEl>
                </p:cond>
              </p:nextCondLst>
            </p:seq>
            <p:audio>
              <p:cMediaNode vol="80000"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0" indent="0">
              <a:lnSpc>
                <a:spcPct val="80000"/>
              </a:lnSpc>
              <a:buNone/>
            </a:pPr>
            <a:r>
              <a:rPr lang="it-IT" altLang="it-IT" sz="2200" dirty="0"/>
              <a:t>A seguito della crisi di borsa dell'ottobre 1929 l'intrattenimento musicale negli Stati Uniti d'America subì un drammatico azzeramento e negli anni immediatamente successivi, passati alla storia come "la grande depressione", pochi musicisti riuscirono a sopravvivere. </a:t>
            </a:r>
          </a:p>
          <a:p>
            <a:pPr marL="0" indent="0">
              <a:lnSpc>
                <a:spcPct val="80000"/>
              </a:lnSpc>
              <a:buNone/>
            </a:pPr>
            <a:r>
              <a:rPr lang="it-IT" altLang="it-IT" sz="2200" dirty="0"/>
              <a:t>I migliori iniziarono fortunate esibizioni in Europa; gli altri fecero fatica a sbarcare il lunario. La rinascita musicale, e con essa totale, dell'America è legata all'intuizione di un giovane musicista di origine ebrea, Benny Goodman.</a:t>
            </a:r>
          </a:p>
          <a:p>
            <a:pPr marL="0" indent="0">
              <a:lnSpc>
                <a:spcPct val="80000"/>
              </a:lnSpc>
              <a:buNone/>
            </a:pPr>
            <a:r>
              <a:rPr lang="it-IT" altLang="it-IT" sz="2200" dirty="0"/>
              <a:t>Questi mise a punto una originale formula musicale utilizzando un tempo costante, rendendo perciò "ballabile" il nuovo stile, e una accelerazione progressiva nei toni, nei timbri, nei contrappunti. </a:t>
            </a:r>
          </a:p>
          <a:p>
            <a:pPr marL="0" indent="0">
              <a:lnSpc>
                <a:spcPct val="80000"/>
              </a:lnSpc>
              <a:buNone/>
            </a:pPr>
            <a:r>
              <a:rPr lang="it-IT" altLang="it-IT" sz="2200" dirty="0"/>
              <a:t>La musica che ne derivò prese il nome di "swing", come il giro di mazza del giocatore di baseball. Ogni brano comincia con tranquillità per scatenarsi progressivamente, mantenendo però rigorosamente lo stesso ritmo. </a:t>
            </a:r>
          </a:p>
        </p:txBody>
      </p:sp>
      <p:sp>
        <p:nvSpPr>
          <p:cNvPr id="7174"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1930-1940  </a:t>
            </a:r>
            <a:r>
              <a:rPr lang="it-IT" altLang="it-IT" sz="2400">
                <a:solidFill>
                  <a:schemeClr val="hlink"/>
                </a:solidFill>
                <a:cs typeface="Arial" panose="020B0604020202020204" pitchFamily="34" charset="0"/>
              </a:rPr>
              <a:t>♪</a:t>
            </a:r>
          </a:p>
        </p:txBody>
      </p:sp>
      <p:grpSp>
        <p:nvGrpSpPr>
          <p:cNvPr id="7180" name="Group 12"/>
          <p:cNvGrpSpPr>
            <a:grpSpLocks/>
          </p:cNvGrpSpPr>
          <p:nvPr/>
        </p:nvGrpSpPr>
        <p:grpSpPr bwMode="auto">
          <a:xfrm>
            <a:off x="1524000" y="600076"/>
            <a:ext cx="9144000" cy="92075"/>
            <a:chOff x="0" y="378"/>
            <a:chExt cx="5760" cy="58"/>
          </a:xfrm>
        </p:grpSpPr>
        <p:sp>
          <p:nvSpPr>
            <p:cNvPr id="7181" name="Line 13"/>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182" name="Rectangle 14"/>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xmlns="" val="1394612619"/>
      </p:ext>
    </p:extLst>
  </p:cSld>
  <p:clrMapOvr>
    <a:masterClrMapping/>
  </p:clrMapOvr>
  <p:transition advTm="503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770" decel="100000"/>
                                        <p:tgtEl>
                                          <p:spTgt spid="7174"/>
                                        </p:tgtEl>
                                      </p:cBhvr>
                                    </p:animEffect>
                                    <p:animScale>
                                      <p:cBhvr>
                                        <p:cTn id="8" dur="770" decel="100000"/>
                                        <p:tgtEl>
                                          <p:spTgt spid="7174"/>
                                        </p:tgtEl>
                                      </p:cBhvr>
                                      <p:from x="10000" y="10000"/>
                                      <p:to x="200000" y="450000"/>
                                    </p:animScale>
                                    <p:animScale>
                                      <p:cBhvr>
                                        <p:cTn id="9" dur="1230" accel="100000" fill="hold">
                                          <p:stCondLst>
                                            <p:cond delay="770"/>
                                          </p:stCondLst>
                                        </p:cTn>
                                        <p:tgtEl>
                                          <p:spTgt spid="7174"/>
                                        </p:tgtEl>
                                      </p:cBhvr>
                                      <p:from x="200000" y="450000"/>
                                      <p:to x="100000" y="100000"/>
                                    </p:animScale>
                                    <p:set>
                                      <p:cBhvr>
                                        <p:cTn id="10" dur="770" fill="hold"/>
                                        <p:tgtEl>
                                          <p:spTgt spid="7174"/>
                                        </p:tgtEl>
                                        <p:attrNameLst>
                                          <p:attrName>ppt_x</p:attrName>
                                        </p:attrNameLst>
                                      </p:cBhvr>
                                      <p:to>
                                        <p:strVal val="(0.5)"/>
                                      </p:to>
                                    </p:set>
                                    <p:anim from="(0.5)" to="(#ppt_x)" calcmode="lin" valueType="num">
                                      <p:cBhvr>
                                        <p:cTn id="11" dur="1230" accel="100000" fill="hold">
                                          <p:stCondLst>
                                            <p:cond delay="770"/>
                                          </p:stCondLst>
                                        </p:cTn>
                                        <p:tgtEl>
                                          <p:spTgt spid="7174"/>
                                        </p:tgtEl>
                                        <p:attrNameLst>
                                          <p:attrName>ppt_x</p:attrName>
                                        </p:attrNameLst>
                                      </p:cBhvr>
                                    </p:anim>
                                    <p:set>
                                      <p:cBhvr>
                                        <p:cTn id="12" dur="770" fill="hold"/>
                                        <p:tgtEl>
                                          <p:spTgt spid="7174"/>
                                        </p:tgtEl>
                                        <p:attrNameLst>
                                          <p:attrName>ppt_y</p:attrName>
                                        </p:attrNameLst>
                                      </p:cBhvr>
                                      <p:to>
                                        <p:strVal val="(#ppt_y+0.4)"/>
                                      </p:to>
                                    </p:set>
                                    <p:anim from="(#ppt_y+0.4)" to="(#ppt_y)" calcmode="lin" valueType="num">
                                      <p:cBhvr>
                                        <p:cTn id="13" dur="1230" accel="100000" fill="hold">
                                          <p:stCondLst>
                                            <p:cond delay="770"/>
                                          </p:stCondLst>
                                        </p:cTn>
                                        <p:tgtEl>
                                          <p:spTgt spid="7174"/>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fade">
                                      <p:cBhvr>
                                        <p:cTn id="17" dur="2000"/>
                                        <p:tgtEl>
                                          <p:spTgt spid="7180"/>
                                        </p:tgtEl>
                                      </p:cBhvr>
                                    </p:animEffect>
                                  </p:childTnLst>
                                </p:cTn>
                              </p:par>
                            </p:childTnLst>
                          </p:cTn>
                        </p:par>
                        <p:par>
                          <p:cTn id="18" fill="hold" nodeType="afterGroup">
                            <p:stCondLst>
                              <p:cond delay="4000"/>
                            </p:stCondLst>
                            <p:childTnLst>
                              <p:par>
                                <p:cTn id="19" presetID="39" presetClass="entr" presetSubtype="0" accel="100000" fill="hold" nodeType="afterEffect">
                                  <p:stCondLst>
                                    <p:cond delay="0"/>
                                  </p:stCondLst>
                                  <p:childTnLst>
                                    <p:set>
                                      <p:cBhvr>
                                        <p:cTn id="20" dur="1" fill="hold">
                                          <p:stCondLst>
                                            <p:cond delay="0"/>
                                          </p:stCondLst>
                                        </p:cTn>
                                        <p:tgtEl>
                                          <p:spTgt spid="7171">
                                            <p:txEl>
                                              <p:pRg st="0" end="0"/>
                                            </p:txEl>
                                          </p:spTgt>
                                        </p:tgtEl>
                                        <p:attrNameLst>
                                          <p:attrName>style.visibility</p:attrName>
                                        </p:attrNameLst>
                                      </p:cBhvr>
                                      <p:to>
                                        <p:strVal val="visible"/>
                                      </p:to>
                                    </p:set>
                                    <p:anim calcmode="lin" valueType="num">
                                      <p:cBhvr>
                                        <p:cTn id="21" dur="500" fill="hold"/>
                                        <p:tgtEl>
                                          <p:spTgt spid="71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1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1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4500"/>
                            </p:stCondLst>
                            <p:childTnLst>
                              <p:par>
                                <p:cTn id="26" presetID="8" presetClass="entr" presetSubtype="16" fill="hold" nodeType="afterEffect">
                                  <p:stCondLst>
                                    <p:cond delay="0"/>
                                  </p:stCondLst>
                                  <p:childTnLst>
                                    <p:set>
                                      <p:cBhvr>
                                        <p:cTn id="27" dur="1" fill="hold">
                                          <p:stCondLst>
                                            <p:cond delay="0"/>
                                          </p:stCondLst>
                                        </p:cTn>
                                        <p:tgtEl>
                                          <p:spTgt spid="7171">
                                            <p:txEl>
                                              <p:pRg st="1" end="1"/>
                                            </p:txEl>
                                          </p:spTgt>
                                        </p:tgtEl>
                                        <p:attrNameLst>
                                          <p:attrName>style.visibility</p:attrName>
                                        </p:attrNameLst>
                                      </p:cBhvr>
                                      <p:to>
                                        <p:strVal val="visible"/>
                                      </p:to>
                                    </p:set>
                                    <p:animEffect transition="in" filter="diamond(in)">
                                      <p:cBhvr>
                                        <p:cTn id="28" dur="2000"/>
                                        <p:tgtEl>
                                          <p:spTgt spid="7171">
                                            <p:txEl>
                                              <p:pRg st="1" end="1"/>
                                            </p:txEl>
                                          </p:spTgt>
                                        </p:tgtEl>
                                      </p:cBhvr>
                                    </p:animEffect>
                                  </p:childTnLst>
                                </p:cTn>
                              </p:par>
                            </p:childTnLst>
                          </p:cTn>
                        </p:par>
                        <p:par>
                          <p:cTn id="29" fill="hold" nodeType="afterGroup">
                            <p:stCondLst>
                              <p:cond delay="6500"/>
                            </p:stCondLst>
                            <p:childTnLst>
                              <p:par>
                                <p:cTn id="30" presetID="15" presetClass="entr" presetSubtype="0" fill="hold" nodeType="afterEffect">
                                  <p:stCondLst>
                                    <p:cond delay="0"/>
                                  </p:stCondLst>
                                  <p:childTnLst>
                                    <p:set>
                                      <p:cBhvr>
                                        <p:cTn id="31" dur="1" fill="hold">
                                          <p:stCondLst>
                                            <p:cond delay="0"/>
                                          </p:stCondLst>
                                        </p:cTn>
                                        <p:tgtEl>
                                          <p:spTgt spid="7171">
                                            <p:txEl>
                                              <p:pRg st="2" end="2"/>
                                            </p:txEl>
                                          </p:spTgt>
                                        </p:tgtEl>
                                        <p:attrNameLst>
                                          <p:attrName>style.visibility</p:attrName>
                                        </p:attrNameLst>
                                      </p:cBhvr>
                                      <p:to>
                                        <p:strVal val="visible"/>
                                      </p:to>
                                    </p:set>
                                    <p:anim calcmode="lin" valueType="num">
                                      <p:cBhvr>
                                        <p:cTn id="32"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7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7500"/>
                            </p:stCondLst>
                            <p:childTnLst>
                              <p:par>
                                <p:cTn id="37" presetID="48" presetClass="entr" presetSubtype="0" accel="50000" fill="hold" nodeType="after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 calcmode="lin" valueType="num">
                                      <p:cBhvr>
                                        <p:cTn id="39" dur="1000" fill="hold"/>
                                        <p:tgtEl>
                                          <p:spTgt spid="717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717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11242" y="1292227"/>
            <a:ext cx="9637309" cy="3735388"/>
          </a:xfrm>
        </p:spPr>
        <p:txBody>
          <a:bodyPr/>
          <a:lstStyle/>
          <a:p>
            <a:pPr marL="0" indent="0">
              <a:buNone/>
            </a:pPr>
            <a:r>
              <a:rPr lang="it-IT" altLang="it-IT" sz="2200" dirty="0"/>
              <a:t>La fine degli anni 40 videro una reazione agli aspetti più estremi del movimento bebop, reazione che, dalle sue caratteristiche melodiche e rilassate, prese il nome di cool jazz. </a:t>
            </a:r>
          </a:p>
          <a:p>
            <a:pPr marL="0" indent="0">
              <a:buNone/>
            </a:pPr>
            <a:r>
              <a:rPr lang="it-IT" altLang="it-IT" sz="2200" dirty="0"/>
              <a:t>Iniziato a New York e nel </a:t>
            </a:r>
            <a:r>
              <a:rPr lang="it-IT" altLang="it-IT" sz="2200" dirty="0" err="1"/>
              <a:t>Midwest</a:t>
            </a:r>
            <a:r>
              <a:rPr lang="it-IT" altLang="it-IT" sz="2200" dirty="0"/>
              <a:t> dalle esperienze di Miles Davis e </a:t>
            </a:r>
            <a:r>
              <a:rPr lang="it-IT" altLang="it-IT" sz="2200" dirty="0" err="1"/>
              <a:t>Gil</a:t>
            </a:r>
            <a:r>
              <a:rPr lang="it-IT" altLang="it-IT" sz="2200" dirty="0"/>
              <a:t> Evans (dei quali si ricorda l'album "Birth of the Cool"), Lennie Tristano ed altri, il cool jazz fu il primo stile jazz a radicarsi in California.</a:t>
            </a:r>
            <a:r>
              <a:rPr lang="it-IT" altLang="it-IT" dirty="0"/>
              <a:t> </a:t>
            </a:r>
          </a:p>
        </p:txBody>
      </p:sp>
      <p:sp>
        <p:nvSpPr>
          <p:cNvPr id="8198"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1940-1960  </a:t>
            </a:r>
            <a:r>
              <a:rPr lang="it-IT" altLang="it-IT" sz="2400">
                <a:solidFill>
                  <a:schemeClr val="hlink"/>
                </a:solidFill>
                <a:cs typeface="Arial" panose="020B0604020202020204" pitchFamily="34" charset="0"/>
              </a:rPr>
              <a:t>♪</a:t>
            </a:r>
          </a:p>
        </p:txBody>
      </p:sp>
      <p:grpSp>
        <p:nvGrpSpPr>
          <p:cNvPr id="8204" name="Group 12"/>
          <p:cNvGrpSpPr>
            <a:grpSpLocks/>
          </p:cNvGrpSpPr>
          <p:nvPr/>
        </p:nvGrpSpPr>
        <p:grpSpPr bwMode="auto">
          <a:xfrm>
            <a:off x="1524000" y="600076"/>
            <a:ext cx="9144000" cy="92075"/>
            <a:chOff x="0" y="378"/>
            <a:chExt cx="5760" cy="58"/>
          </a:xfrm>
        </p:grpSpPr>
        <p:sp>
          <p:nvSpPr>
            <p:cNvPr id="8205" name="Line 13"/>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206" name="Rectangle 14"/>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xmlns="" val="1363758224"/>
      </p:ext>
    </p:extLst>
  </p:cSld>
  <p:clrMapOvr>
    <a:masterClrMapping/>
  </p:clrMapOvr>
  <p:transition advTm="276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770" decel="100000"/>
                                        <p:tgtEl>
                                          <p:spTgt spid="8198"/>
                                        </p:tgtEl>
                                      </p:cBhvr>
                                    </p:animEffect>
                                    <p:animScale>
                                      <p:cBhvr>
                                        <p:cTn id="8" dur="770" decel="100000"/>
                                        <p:tgtEl>
                                          <p:spTgt spid="8198"/>
                                        </p:tgtEl>
                                      </p:cBhvr>
                                      <p:from x="10000" y="10000"/>
                                      <p:to x="200000" y="450000"/>
                                    </p:animScale>
                                    <p:animScale>
                                      <p:cBhvr>
                                        <p:cTn id="9" dur="1230" accel="100000" fill="hold">
                                          <p:stCondLst>
                                            <p:cond delay="770"/>
                                          </p:stCondLst>
                                        </p:cTn>
                                        <p:tgtEl>
                                          <p:spTgt spid="8198"/>
                                        </p:tgtEl>
                                      </p:cBhvr>
                                      <p:from x="200000" y="450000"/>
                                      <p:to x="100000" y="100000"/>
                                    </p:animScale>
                                    <p:set>
                                      <p:cBhvr>
                                        <p:cTn id="10" dur="770" fill="hold"/>
                                        <p:tgtEl>
                                          <p:spTgt spid="8198"/>
                                        </p:tgtEl>
                                        <p:attrNameLst>
                                          <p:attrName>ppt_x</p:attrName>
                                        </p:attrNameLst>
                                      </p:cBhvr>
                                      <p:to>
                                        <p:strVal val="(0.5)"/>
                                      </p:to>
                                    </p:set>
                                    <p:anim from="(0.5)" to="(#ppt_x)" calcmode="lin" valueType="num">
                                      <p:cBhvr>
                                        <p:cTn id="11" dur="1230" accel="100000" fill="hold">
                                          <p:stCondLst>
                                            <p:cond delay="770"/>
                                          </p:stCondLst>
                                        </p:cTn>
                                        <p:tgtEl>
                                          <p:spTgt spid="8198"/>
                                        </p:tgtEl>
                                        <p:attrNameLst>
                                          <p:attrName>ppt_x</p:attrName>
                                        </p:attrNameLst>
                                      </p:cBhvr>
                                    </p:anim>
                                    <p:set>
                                      <p:cBhvr>
                                        <p:cTn id="12" dur="770" fill="hold"/>
                                        <p:tgtEl>
                                          <p:spTgt spid="8198"/>
                                        </p:tgtEl>
                                        <p:attrNameLst>
                                          <p:attrName>ppt_y</p:attrName>
                                        </p:attrNameLst>
                                      </p:cBhvr>
                                      <p:to>
                                        <p:strVal val="(#ppt_y+0.4)"/>
                                      </p:to>
                                    </p:set>
                                    <p:anim from="(#ppt_y+0.4)" to="(#ppt_y)" calcmode="lin" valueType="num">
                                      <p:cBhvr>
                                        <p:cTn id="13" dur="1230" accel="100000" fill="hold">
                                          <p:stCondLst>
                                            <p:cond delay="770"/>
                                          </p:stCondLst>
                                        </p:cTn>
                                        <p:tgtEl>
                                          <p:spTgt spid="8198"/>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fade">
                                      <p:cBhvr>
                                        <p:cTn id="17" dur="2000"/>
                                        <p:tgtEl>
                                          <p:spTgt spid="8204"/>
                                        </p:tgtEl>
                                      </p:cBhvr>
                                    </p:animEffect>
                                  </p:childTnLst>
                                </p:cTn>
                              </p:par>
                            </p:childTnLst>
                          </p:cTn>
                        </p:par>
                        <p:par>
                          <p:cTn id="18" fill="hold" nodeType="afterGroup">
                            <p:stCondLst>
                              <p:cond delay="4000"/>
                            </p:stCondLst>
                            <p:childTnLst>
                              <p:par>
                                <p:cTn id="19" presetID="25" presetClass="entr" presetSubtype="0" fill="hold" nodeType="after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 calcmode="lin" valueType="num">
                                      <p:cBhvr>
                                        <p:cTn id="21"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195">
                                            <p:txEl>
                                              <p:pRg st="0" end="0"/>
                                            </p:txEl>
                                          </p:spTgt>
                                        </p:tgtEl>
                                      </p:cBhvr>
                                    </p:animEffect>
                                  </p:childTnLst>
                                </p:cTn>
                              </p:par>
                            </p:childTnLst>
                          </p:cTn>
                        </p:par>
                        <p:par>
                          <p:cTn id="29" fill="hold" nodeType="afterGroup">
                            <p:stCondLst>
                              <p:cond delay="5000"/>
                            </p:stCondLst>
                            <p:childTnLst>
                              <p:par>
                                <p:cTn id="30" presetID="55" presetClass="entr" presetSubtype="0" fill="hold" nodeType="afterEffect">
                                  <p:stCondLst>
                                    <p:cond delay="0"/>
                                  </p:stCondLst>
                                  <p:childTnLst>
                                    <p:set>
                                      <p:cBhvr>
                                        <p:cTn id="31" dur="1" fill="hold">
                                          <p:stCondLst>
                                            <p:cond delay="0"/>
                                          </p:stCondLst>
                                        </p:cTn>
                                        <p:tgtEl>
                                          <p:spTgt spid="8195">
                                            <p:txEl>
                                              <p:pRg st="1" end="1"/>
                                            </p:txEl>
                                          </p:spTgt>
                                        </p:tgtEl>
                                        <p:attrNameLst>
                                          <p:attrName>style.visibility</p:attrName>
                                        </p:attrNameLst>
                                      </p:cBhvr>
                                      <p:to>
                                        <p:strVal val="visible"/>
                                      </p:to>
                                    </p:set>
                                    <p:anim calcmode="lin" valueType="num">
                                      <p:cBhvr>
                                        <p:cTn id="32"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1524001" y="115888"/>
            <a:ext cx="2627313" cy="6477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indent="1857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t-IT" altLang="it-IT">
                <a:solidFill>
                  <a:schemeClr val="bg1"/>
                </a:solidFill>
              </a:rPr>
              <a:t>Louis Armstrong</a:t>
            </a:r>
          </a:p>
        </p:txBody>
      </p:sp>
      <p:pic>
        <p:nvPicPr>
          <p:cNvPr id="8194" name="Picture 2" descr="http://biography.just-the-swing.com/pic/louis-armstrong-360x2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3778" y="1484151"/>
            <a:ext cx="5704312" cy="4436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9041318"/>
      </p:ext>
    </p:extLst>
  </p:cSld>
  <p:clrMapOvr>
    <a:masterClrMapping/>
  </p:clrMapOvr>
  <p:transition advTm="539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altLang="it-IT" smtClean="0"/>
              <a:t>Il jazz moderno</a:t>
            </a:r>
          </a:p>
        </p:txBody>
      </p:sp>
      <p:pic>
        <p:nvPicPr>
          <p:cNvPr id="8195" name="Immagine 2" descr="jazz-0_7.jpeg"/>
          <p:cNvPicPr>
            <a:picLocks noChangeAspect="1"/>
          </p:cNvPicPr>
          <p:nvPr/>
        </p:nvPicPr>
        <p:blipFill>
          <a:blip r:embed="rId2" cstate="print">
            <a:clrChange>
              <a:clrFrom>
                <a:srgbClr val="FFFFFD"/>
              </a:clrFrom>
              <a:clrTo>
                <a:srgbClr val="FFFFFD">
                  <a:alpha val="0"/>
                </a:srgbClr>
              </a:clrTo>
            </a:clrChange>
            <a:extLst>
              <a:ext uri="{28A0092B-C50C-407E-A947-70E740481C1C}">
                <a14:useLocalDpi xmlns:a14="http://schemas.microsoft.com/office/drawing/2010/main" xmlns="" val="0"/>
              </a:ext>
            </a:extLst>
          </a:blip>
          <a:srcRect/>
          <a:stretch>
            <a:fillRect/>
          </a:stretch>
        </p:blipFill>
        <p:spPr bwMode="auto">
          <a:xfrm>
            <a:off x="1733550" y="1419226"/>
            <a:ext cx="8553450"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964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marL="0" indent="0">
              <a:lnSpc>
                <a:spcPct val="130000"/>
              </a:lnSpc>
              <a:buNone/>
            </a:pPr>
            <a:r>
              <a:rPr lang="it-IT" altLang="it-IT" sz="2200" dirty="0"/>
              <a:t>Genere ormai più colto che popolare, nel corso di questo decennio il jazz affrontò numerose trasformazioni che finirono per frazionarlo in molteplici stili.</a:t>
            </a:r>
          </a:p>
          <a:p>
            <a:pPr marL="0" indent="0">
              <a:lnSpc>
                <a:spcPct val="130000"/>
              </a:lnSpc>
              <a:buNone/>
            </a:pPr>
            <a:r>
              <a:rPr lang="it-IT" altLang="it-IT" sz="2200" dirty="0"/>
              <a:t>La tendenza più radicale e controversa fu determinata dall'avvento di uno stile che venne dapprima chiamata "The New </a:t>
            </a:r>
            <a:r>
              <a:rPr lang="it-IT" altLang="it-IT" sz="2200" dirty="0" err="1" smtClean="0"/>
              <a:t>Thing</a:t>
            </a:r>
            <a:r>
              <a:rPr lang="it-IT" altLang="it-IT" sz="2200" dirty="0" smtClean="0"/>
              <a:t>“ </a:t>
            </a:r>
            <a:r>
              <a:rPr lang="it-IT" altLang="it-IT" sz="2200" dirty="0"/>
              <a:t>("La cosa nuova") e in seguito "Free Jazz".</a:t>
            </a:r>
          </a:p>
        </p:txBody>
      </p:sp>
      <p:sp>
        <p:nvSpPr>
          <p:cNvPr id="11270"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1960-1970  </a:t>
            </a:r>
            <a:r>
              <a:rPr lang="it-IT" altLang="it-IT" sz="2400">
                <a:solidFill>
                  <a:schemeClr val="hlink"/>
                </a:solidFill>
                <a:cs typeface="Arial" panose="020B0604020202020204" pitchFamily="34" charset="0"/>
              </a:rPr>
              <a:t>♪</a:t>
            </a:r>
          </a:p>
        </p:txBody>
      </p:sp>
      <p:grpSp>
        <p:nvGrpSpPr>
          <p:cNvPr id="11274" name="Group 10"/>
          <p:cNvGrpSpPr>
            <a:grpSpLocks/>
          </p:cNvGrpSpPr>
          <p:nvPr/>
        </p:nvGrpSpPr>
        <p:grpSpPr bwMode="auto">
          <a:xfrm>
            <a:off x="1524000" y="600076"/>
            <a:ext cx="9144000" cy="92075"/>
            <a:chOff x="0" y="378"/>
            <a:chExt cx="5760" cy="58"/>
          </a:xfrm>
        </p:grpSpPr>
        <p:sp>
          <p:nvSpPr>
            <p:cNvPr id="11275" name="Line 11"/>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1276" name="Rectangle 12"/>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xmlns="" val="1643576431"/>
      </p:ext>
    </p:extLst>
  </p:cSld>
  <p:clrMapOvr>
    <a:masterClrMapping/>
  </p:clrMapOvr>
  <p:transition advTm="2137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770" decel="100000"/>
                                        <p:tgtEl>
                                          <p:spTgt spid="11270"/>
                                        </p:tgtEl>
                                      </p:cBhvr>
                                    </p:animEffect>
                                    <p:animScale>
                                      <p:cBhvr>
                                        <p:cTn id="8" dur="770" decel="100000"/>
                                        <p:tgtEl>
                                          <p:spTgt spid="11270"/>
                                        </p:tgtEl>
                                      </p:cBhvr>
                                      <p:from x="10000" y="10000"/>
                                      <p:to x="200000" y="450000"/>
                                    </p:animScale>
                                    <p:animScale>
                                      <p:cBhvr>
                                        <p:cTn id="9" dur="1230" accel="100000" fill="hold">
                                          <p:stCondLst>
                                            <p:cond delay="770"/>
                                          </p:stCondLst>
                                        </p:cTn>
                                        <p:tgtEl>
                                          <p:spTgt spid="11270"/>
                                        </p:tgtEl>
                                      </p:cBhvr>
                                      <p:from x="200000" y="450000"/>
                                      <p:to x="100000" y="100000"/>
                                    </p:animScale>
                                    <p:set>
                                      <p:cBhvr>
                                        <p:cTn id="10" dur="770" fill="hold"/>
                                        <p:tgtEl>
                                          <p:spTgt spid="11270"/>
                                        </p:tgtEl>
                                        <p:attrNameLst>
                                          <p:attrName>ppt_x</p:attrName>
                                        </p:attrNameLst>
                                      </p:cBhvr>
                                      <p:to>
                                        <p:strVal val="(0.5)"/>
                                      </p:to>
                                    </p:set>
                                    <p:anim from="(0.5)" to="(#ppt_x)" calcmode="lin" valueType="num">
                                      <p:cBhvr>
                                        <p:cTn id="11" dur="1230" accel="100000" fill="hold">
                                          <p:stCondLst>
                                            <p:cond delay="770"/>
                                          </p:stCondLst>
                                        </p:cTn>
                                        <p:tgtEl>
                                          <p:spTgt spid="11270"/>
                                        </p:tgtEl>
                                        <p:attrNameLst>
                                          <p:attrName>ppt_x</p:attrName>
                                        </p:attrNameLst>
                                      </p:cBhvr>
                                    </p:anim>
                                    <p:set>
                                      <p:cBhvr>
                                        <p:cTn id="12" dur="770" fill="hold"/>
                                        <p:tgtEl>
                                          <p:spTgt spid="11270"/>
                                        </p:tgtEl>
                                        <p:attrNameLst>
                                          <p:attrName>ppt_y</p:attrName>
                                        </p:attrNameLst>
                                      </p:cBhvr>
                                      <p:to>
                                        <p:strVal val="(#ppt_y+0.4)"/>
                                      </p:to>
                                    </p:set>
                                    <p:anim from="(#ppt_y+0.4)" to="(#ppt_y)" calcmode="lin" valueType="num">
                                      <p:cBhvr>
                                        <p:cTn id="13" dur="1230" accel="100000" fill="hold">
                                          <p:stCondLst>
                                            <p:cond delay="770"/>
                                          </p:stCondLst>
                                        </p:cTn>
                                        <p:tgtEl>
                                          <p:spTgt spid="11270"/>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11274"/>
                                        </p:tgtEl>
                                        <p:attrNameLst>
                                          <p:attrName>style.visibility</p:attrName>
                                        </p:attrNameLst>
                                      </p:cBhvr>
                                      <p:to>
                                        <p:strVal val="visible"/>
                                      </p:to>
                                    </p:set>
                                    <p:animEffect transition="in" filter="fade">
                                      <p:cBhvr>
                                        <p:cTn id="17" dur="2000"/>
                                        <p:tgtEl>
                                          <p:spTgt spid="11274"/>
                                        </p:tgtEl>
                                      </p:cBhvr>
                                    </p:animEffect>
                                  </p:childTnLst>
                                </p:cTn>
                              </p:par>
                            </p:childTnLst>
                          </p:cTn>
                        </p:par>
                        <p:par>
                          <p:cTn id="18" fill="hold" nodeType="afterGroup">
                            <p:stCondLst>
                              <p:cond delay="4000"/>
                            </p:stCondLst>
                            <p:childTnLst>
                              <p:par>
                                <p:cTn id="19" presetID="48" presetClass="entr" presetSubtype="0" accel="50000" fill="hold" nodeType="afterEffect">
                                  <p:stCondLst>
                                    <p:cond delay="0"/>
                                  </p:stCondLst>
                                  <p:childTnLst>
                                    <p:set>
                                      <p:cBhvr>
                                        <p:cTn id="20" dur="1" fill="hold">
                                          <p:stCondLst>
                                            <p:cond delay="0"/>
                                          </p:stCondLst>
                                        </p:cTn>
                                        <p:tgtEl>
                                          <p:spTgt spid="11267">
                                            <p:txEl>
                                              <p:pRg st="0" end="0"/>
                                            </p:txEl>
                                          </p:spTgt>
                                        </p:tgtEl>
                                        <p:attrNameLst>
                                          <p:attrName>style.visibility</p:attrName>
                                        </p:attrNameLst>
                                      </p:cBhvr>
                                      <p:to>
                                        <p:strVal val="visible"/>
                                      </p:to>
                                    </p:set>
                                    <p:anim calcmode="lin" valueType="num">
                                      <p:cBhvr>
                                        <p:cTn id="21" dur="1000" fill="hold"/>
                                        <p:tgtEl>
                                          <p:spTgt spid="112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12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24" dur="1000"/>
                                        <p:tgtEl>
                                          <p:spTgt spid="11267">
                                            <p:txEl>
                                              <p:pRg st="0" end="0"/>
                                            </p:txEl>
                                          </p:spTgt>
                                        </p:tgtEl>
                                      </p:cBhvr>
                                    </p:animEffect>
                                  </p:childTnLst>
                                </p:cTn>
                              </p:par>
                            </p:childTnLst>
                          </p:cTn>
                        </p:par>
                        <p:par>
                          <p:cTn id="25" fill="hold" nodeType="afterGroup">
                            <p:stCondLst>
                              <p:cond delay="5000"/>
                            </p:stCondLst>
                            <p:childTnLst>
                              <p:par>
                                <p:cTn id="26" presetID="39" presetClass="entr" presetSubtype="0" accel="100000" fill="hold" nodeType="afterEffect">
                                  <p:stCondLst>
                                    <p:cond delay="0"/>
                                  </p:stCondLst>
                                  <p:childTnLst>
                                    <p:set>
                                      <p:cBhvr>
                                        <p:cTn id="27" dur="1" fill="hold">
                                          <p:stCondLst>
                                            <p:cond delay="0"/>
                                          </p:stCondLst>
                                        </p:cTn>
                                        <p:tgtEl>
                                          <p:spTgt spid="11267">
                                            <p:txEl>
                                              <p:pRg st="1" end="1"/>
                                            </p:txEl>
                                          </p:spTgt>
                                        </p:tgtEl>
                                        <p:attrNameLst>
                                          <p:attrName>style.visibility</p:attrName>
                                        </p:attrNameLst>
                                      </p:cBhvr>
                                      <p:to>
                                        <p:strVal val="visible"/>
                                      </p:to>
                                    </p:set>
                                    <p:anim calcmode="lin" valueType="num">
                                      <p:cBhvr>
                                        <p:cTn id="28" dur="500" fill="hold"/>
                                        <p:tgtEl>
                                          <p:spTgt spid="112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2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2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2580" y="1600201"/>
            <a:ext cx="7572778" cy="4924425"/>
          </a:xfrm>
        </p:spPr>
        <p:txBody>
          <a:bodyPr/>
          <a:lstStyle/>
          <a:p>
            <a:pPr marL="0" indent="0">
              <a:lnSpc>
                <a:spcPct val="105000"/>
              </a:lnSpc>
              <a:buNone/>
            </a:pPr>
            <a:r>
              <a:rPr lang="it-IT" altLang="it-IT" sz="2200" dirty="0"/>
              <a:t>Come indica il nome si tratta di un tipo di musica libera, completamente al di fuori degli schemi: uno dei limiti estremi raggiunti negli anni è stata la partitura per quintetto che prevedeva la libera improvvisazione contemporanea, di tutti gli strumenti secondo l'estro del momento. I caratteri di novità di questo stile rispetto ai precedenti consistono nella frammentazione e irregolarità del ritmo e della metrica, nella atonalità che può arrivare fino al </a:t>
            </a:r>
            <a:r>
              <a:rPr lang="it-IT" altLang="it-IT" sz="2200" dirty="0" err="1"/>
              <a:t>rumorismo</a:t>
            </a:r>
            <a:r>
              <a:rPr lang="it-IT" altLang="it-IT" sz="2200" dirty="0"/>
              <a:t>, nell'assorbimento di tradizioni musicali provenienti da ogni parte del mondo (tanto che può essere considerato un antenato della </a:t>
            </a:r>
            <a:r>
              <a:rPr lang="it-IT" altLang="it-IT" sz="2200" dirty="0" err="1" smtClean="0"/>
              <a:t>Worl</a:t>
            </a:r>
            <a:r>
              <a:rPr lang="it-IT" altLang="it-IT" sz="2200" dirty="0" smtClean="0"/>
              <a:t> </a:t>
            </a:r>
            <a:r>
              <a:rPr lang="it-IT" altLang="it-IT" sz="2200" dirty="0"/>
              <a:t>Music) e soprattutto nella tensione, intesa come intensità e liricità, che talvolta assume caratteri orgiastici e liberatori.</a:t>
            </a:r>
          </a:p>
        </p:txBody>
      </p:sp>
      <p:sp>
        <p:nvSpPr>
          <p:cNvPr id="21510"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FREE JAZZ  </a:t>
            </a:r>
            <a:r>
              <a:rPr lang="it-IT" altLang="it-IT" sz="2400">
                <a:solidFill>
                  <a:schemeClr val="hlink"/>
                </a:solidFill>
                <a:cs typeface="Arial" panose="020B0604020202020204" pitchFamily="34" charset="0"/>
              </a:rPr>
              <a:t>♪  </a:t>
            </a:r>
            <a:r>
              <a:rPr lang="it-IT" altLang="it-IT" sz="2400">
                <a:solidFill>
                  <a:srgbClr val="FFFF00"/>
                </a:solidFill>
              </a:rPr>
              <a:t>UNA DEFINIZIONE </a:t>
            </a:r>
          </a:p>
        </p:txBody>
      </p:sp>
      <p:grpSp>
        <p:nvGrpSpPr>
          <p:cNvPr id="21513" name="Group 9"/>
          <p:cNvGrpSpPr>
            <a:grpSpLocks/>
          </p:cNvGrpSpPr>
          <p:nvPr/>
        </p:nvGrpSpPr>
        <p:grpSpPr bwMode="auto">
          <a:xfrm>
            <a:off x="1524000" y="600076"/>
            <a:ext cx="9144000" cy="92075"/>
            <a:chOff x="0" y="378"/>
            <a:chExt cx="5760" cy="58"/>
          </a:xfrm>
        </p:grpSpPr>
        <p:sp>
          <p:nvSpPr>
            <p:cNvPr id="21514" name="Line 10"/>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21515" name="Rectangle 11"/>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pic>
        <p:nvPicPr>
          <p:cNvPr id="15362" name="Picture 2" descr="http://www.passion-estampes.com/deco/affiches/burke/burke-free-jaz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13385" y="1481071"/>
            <a:ext cx="4078615" cy="53769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3747615"/>
      </p:ext>
    </p:extLst>
  </p:cSld>
  <p:clrMapOvr>
    <a:masterClrMapping/>
  </p:clrMapOvr>
  <p:transition advTm="456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15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215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circle(in)">
                                      <p:cBhvr>
                                        <p:cTn id="1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marL="0" indent="0">
              <a:lnSpc>
                <a:spcPct val="120000"/>
              </a:lnSpc>
              <a:buNone/>
            </a:pPr>
            <a:r>
              <a:rPr lang="it-IT" altLang="it-IT" sz="2200" dirty="0"/>
              <a:t>Latin jazz (jazz latino-americano) è il termine dato generalmente a quella musica che unisce i ritmi dell'America Latina , con le melodie jazz del Sud America, dei Caraibi, degli USA e dell'Europa. </a:t>
            </a:r>
          </a:p>
          <a:p>
            <a:pPr marL="0" indent="0">
              <a:lnSpc>
                <a:spcPct val="120000"/>
              </a:lnSpc>
              <a:buNone/>
            </a:pPr>
            <a:r>
              <a:rPr lang="it-IT" altLang="it-IT" sz="2200" dirty="0"/>
              <a:t>Il latin jazz si divide in due categorie principali: il brasiliano e l'afro cubano.</a:t>
            </a:r>
          </a:p>
        </p:txBody>
      </p:sp>
      <p:sp>
        <p:nvSpPr>
          <p:cNvPr id="17414"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LATIN JAZZ  </a:t>
            </a:r>
            <a:r>
              <a:rPr lang="it-IT" altLang="it-IT" sz="2400">
                <a:solidFill>
                  <a:schemeClr val="hlink"/>
                </a:solidFill>
                <a:cs typeface="Arial" panose="020B0604020202020204" pitchFamily="34" charset="0"/>
              </a:rPr>
              <a:t>♪  </a:t>
            </a:r>
            <a:r>
              <a:rPr lang="it-IT" altLang="it-IT" sz="2400">
                <a:solidFill>
                  <a:srgbClr val="FFFF00"/>
                </a:solidFill>
              </a:rPr>
              <a:t>UNA DEFINIZIONE </a:t>
            </a:r>
          </a:p>
        </p:txBody>
      </p:sp>
      <p:grpSp>
        <p:nvGrpSpPr>
          <p:cNvPr id="17417" name="Group 9"/>
          <p:cNvGrpSpPr>
            <a:grpSpLocks/>
          </p:cNvGrpSpPr>
          <p:nvPr/>
        </p:nvGrpSpPr>
        <p:grpSpPr bwMode="auto">
          <a:xfrm>
            <a:off x="1524000" y="600076"/>
            <a:ext cx="9144000" cy="92075"/>
            <a:chOff x="0" y="378"/>
            <a:chExt cx="5760" cy="58"/>
          </a:xfrm>
        </p:grpSpPr>
        <p:sp>
          <p:nvSpPr>
            <p:cNvPr id="17418" name="Line 10"/>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17419" name="Rectangle 11"/>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pic>
        <p:nvPicPr>
          <p:cNvPr id="16386" name="Picture 2" descr="https://jazzagenda.files.wordpress.com/2011/10/latin-jaz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4416" y="3634584"/>
            <a:ext cx="4230733" cy="3223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8146957"/>
      </p:ext>
    </p:extLst>
  </p:cSld>
  <p:clrMapOvr>
    <a:masterClrMapping/>
  </p:clrMapOvr>
  <p:transition advTm="18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4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74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fade">
                                      <p:cBhvr>
                                        <p:cTn id="17" dur="1000"/>
                                        <p:tgtEl>
                                          <p:spTgt spid="16386"/>
                                        </p:tgtEl>
                                      </p:cBhvr>
                                    </p:animEffect>
                                    <p:anim calcmode="lin" valueType="num">
                                      <p:cBhvr>
                                        <p:cTn id="18" dur="1000" fill="hold"/>
                                        <p:tgtEl>
                                          <p:spTgt spid="16386"/>
                                        </p:tgtEl>
                                        <p:attrNameLst>
                                          <p:attrName>ppt_x</p:attrName>
                                        </p:attrNameLst>
                                      </p:cBhvr>
                                      <p:tavLst>
                                        <p:tav tm="0">
                                          <p:val>
                                            <p:strVal val="#ppt_x"/>
                                          </p:val>
                                        </p:tav>
                                        <p:tav tm="100000">
                                          <p:val>
                                            <p:strVal val="#ppt_x"/>
                                          </p:val>
                                        </p:tav>
                                      </p:tavLst>
                                    </p:anim>
                                    <p:anim calcmode="lin" valueType="num">
                                      <p:cBhvr>
                                        <p:cTn id="1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altLang="it-IT" smtClean="0"/>
              <a:t>Gli interpreti</a:t>
            </a:r>
          </a:p>
        </p:txBody>
      </p:sp>
      <p:pic>
        <p:nvPicPr>
          <p:cNvPr id="9219" name="Immagine 2" descr="jazz-0_96.jpe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28800" y="1066801"/>
            <a:ext cx="8458200" cy="581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858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Creato da: Panariello </a:t>
            </a:r>
            <a:r>
              <a:rPr lang="it-IT" dirty="0" smtClean="0"/>
              <a:t>Antonino</a:t>
            </a:r>
            <a:br>
              <a:rPr lang="it-IT" dirty="0" smtClean="0"/>
            </a:br>
            <a:r>
              <a:rPr lang="it-IT" dirty="0" smtClean="0"/>
              <a:t>Classe : IIIC</a:t>
            </a:r>
            <a:br>
              <a:rPr lang="it-IT" dirty="0" smtClean="0"/>
            </a:br>
            <a:r>
              <a:rPr lang="it-IT" dirty="0" smtClean="0"/>
              <a:t>Docente : Tiziana Storti</a:t>
            </a:r>
            <a:br>
              <a:rPr lang="it-IT" dirty="0" smtClean="0"/>
            </a:br>
            <a:r>
              <a:rPr lang="it-IT" dirty="0" smtClean="0"/>
              <a:t>Anno scolastico : 2015/2016</a:t>
            </a:r>
            <a:endParaRPr lang="it-IT" dirty="0"/>
          </a:p>
        </p:txBody>
      </p:sp>
    </p:spTree>
    <p:extLst>
      <p:ext uri="{BB962C8B-B14F-4D97-AF65-F5344CB8AC3E}">
        <p14:creationId xmlns:p14="http://schemas.microsoft.com/office/powerpoint/2010/main" xmlns="" val="2564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altLang="it-IT" dirty="0" smtClean="0">
                <a:solidFill>
                  <a:srgbClr val="FF0000"/>
                </a:solidFill>
              </a:rPr>
              <a:t>Il jazz</a:t>
            </a:r>
          </a:p>
        </p:txBody>
      </p:sp>
      <p:pic>
        <p:nvPicPr>
          <p:cNvPr id="4099" name="Immagine 5" descr="jazz-0_1.jpe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1642" y="1421327"/>
            <a:ext cx="8610600" cy="520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14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76518" y="1184856"/>
            <a:ext cx="10877282" cy="4992107"/>
          </a:xfrm>
        </p:spPr>
        <p:txBody>
          <a:bodyPr/>
          <a:lstStyle/>
          <a:p>
            <a:pPr marL="0" indent="0">
              <a:buNone/>
            </a:pPr>
            <a:r>
              <a:rPr lang="it-IT" altLang="it-IT" sz="2200" dirty="0"/>
              <a:t>Il </a:t>
            </a:r>
            <a:r>
              <a:rPr lang="it-IT" altLang="it-IT" sz="2200" b="1" dirty="0"/>
              <a:t>Jazz</a:t>
            </a:r>
            <a:r>
              <a:rPr lang="it-IT" altLang="it-IT" sz="2200" dirty="0"/>
              <a:t> è un genere musicale di origine statunitense nato nei primi anni del XX </a:t>
            </a:r>
            <a:r>
              <a:rPr lang="it-IT" altLang="it-IT" sz="2200" dirty="0" smtClean="0"/>
              <a:t>secolo</a:t>
            </a:r>
            <a:r>
              <a:rPr lang="it-IT" altLang="it-IT" sz="2200" dirty="0"/>
              <a:t> </a:t>
            </a:r>
            <a:r>
              <a:rPr lang="it-IT" altLang="it-IT" sz="2200" dirty="0" smtClean="0"/>
              <a:t>nelle </a:t>
            </a:r>
            <a:r>
              <a:rPr lang="it-IT" altLang="it-IT" sz="2200" dirty="0"/>
              <a:t>comunità afro-americane del sud degli Stati Uniti per la confluenza di tradizioni musicali africane ed europee. Caratteristiche peculiari del genere sono l'improvvisazione, la poliritmia, l'utilizzo della sincope e di note swing e di blue note.</a:t>
            </a:r>
          </a:p>
          <a:p>
            <a:pPr marL="0" indent="0">
              <a:buNone/>
            </a:pPr>
            <a:r>
              <a:rPr lang="it-IT" altLang="it-IT" sz="2200" dirty="0"/>
              <a:t>Sin dai primi tempi il jazz ha incorporato nel suo linguaggio i generi della musica popolare americana, dal ragtime, al blues, dalla musica di </a:t>
            </a:r>
            <a:r>
              <a:rPr lang="it-IT" altLang="it-IT" sz="2200" dirty="0" err="1"/>
              <a:t>Tin</a:t>
            </a:r>
            <a:r>
              <a:rPr lang="it-IT" altLang="it-IT" sz="2200" dirty="0"/>
              <a:t> Pan Alley, alla musica leggera e colta dei grandi compositori americani. In tempi più recenti il jazz si è mescolato con tutti i generi musicali moderni anche non statunitensi, come il samba, la musica caraibica e come il rock.</a:t>
            </a:r>
          </a:p>
        </p:txBody>
      </p:sp>
      <p:grpSp>
        <p:nvGrpSpPr>
          <p:cNvPr id="3083" name="Group 11"/>
          <p:cNvGrpSpPr>
            <a:grpSpLocks/>
          </p:cNvGrpSpPr>
          <p:nvPr/>
        </p:nvGrpSpPr>
        <p:grpSpPr bwMode="auto">
          <a:xfrm>
            <a:off x="1524000" y="600076"/>
            <a:ext cx="9144000" cy="92075"/>
            <a:chOff x="0" y="378"/>
            <a:chExt cx="5760" cy="58"/>
          </a:xfrm>
        </p:grpSpPr>
        <p:sp>
          <p:nvSpPr>
            <p:cNvPr id="3078" name="Line 6"/>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3079" name="Rectangle 7"/>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
        <p:nvSpPr>
          <p:cNvPr id="3080" name="Rectangle 8"/>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UNA DEFINIZIONE  </a:t>
            </a:r>
            <a:r>
              <a:rPr lang="it-IT" altLang="it-IT" sz="2400">
                <a:solidFill>
                  <a:schemeClr val="hlink"/>
                </a:solidFill>
                <a:cs typeface="Arial" panose="020B0604020202020204" pitchFamily="34" charset="0"/>
              </a:rPr>
              <a:t>♪</a:t>
            </a:r>
          </a:p>
        </p:txBody>
      </p:sp>
    </p:spTree>
    <p:extLst>
      <p:ext uri="{BB962C8B-B14F-4D97-AF65-F5344CB8AC3E}">
        <p14:creationId xmlns:p14="http://schemas.microsoft.com/office/powerpoint/2010/main" xmlns="" val="2087429447"/>
      </p:ext>
    </p:extLst>
  </p:cSld>
  <p:clrMapOvr>
    <a:masterClrMapping/>
  </p:clrMapOvr>
  <p:transition advTm="4370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770" decel="100000"/>
                                        <p:tgtEl>
                                          <p:spTgt spid="3080"/>
                                        </p:tgtEl>
                                      </p:cBhvr>
                                    </p:animEffect>
                                    <p:animScale>
                                      <p:cBhvr>
                                        <p:cTn id="8" dur="770" decel="100000"/>
                                        <p:tgtEl>
                                          <p:spTgt spid="3080"/>
                                        </p:tgtEl>
                                      </p:cBhvr>
                                      <p:from x="10000" y="10000"/>
                                      <p:to x="200000" y="450000"/>
                                    </p:animScale>
                                    <p:animScale>
                                      <p:cBhvr>
                                        <p:cTn id="9" dur="1230" accel="100000" fill="hold">
                                          <p:stCondLst>
                                            <p:cond delay="770"/>
                                          </p:stCondLst>
                                        </p:cTn>
                                        <p:tgtEl>
                                          <p:spTgt spid="3080"/>
                                        </p:tgtEl>
                                      </p:cBhvr>
                                      <p:from x="200000" y="450000"/>
                                      <p:to x="100000" y="100000"/>
                                    </p:animScale>
                                    <p:set>
                                      <p:cBhvr>
                                        <p:cTn id="10" dur="770" fill="hold"/>
                                        <p:tgtEl>
                                          <p:spTgt spid="3080"/>
                                        </p:tgtEl>
                                        <p:attrNameLst>
                                          <p:attrName>ppt_x</p:attrName>
                                        </p:attrNameLst>
                                      </p:cBhvr>
                                      <p:to>
                                        <p:strVal val="(0.5)"/>
                                      </p:to>
                                    </p:set>
                                    <p:anim from="(0.5)" to="(#ppt_x)" calcmode="lin" valueType="num">
                                      <p:cBhvr>
                                        <p:cTn id="11" dur="1230" accel="100000" fill="hold">
                                          <p:stCondLst>
                                            <p:cond delay="770"/>
                                          </p:stCondLst>
                                        </p:cTn>
                                        <p:tgtEl>
                                          <p:spTgt spid="3080"/>
                                        </p:tgtEl>
                                        <p:attrNameLst>
                                          <p:attrName>ppt_x</p:attrName>
                                        </p:attrNameLst>
                                      </p:cBhvr>
                                    </p:anim>
                                    <p:set>
                                      <p:cBhvr>
                                        <p:cTn id="12" dur="770" fill="hold"/>
                                        <p:tgtEl>
                                          <p:spTgt spid="3080"/>
                                        </p:tgtEl>
                                        <p:attrNameLst>
                                          <p:attrName>ppt_y</p:attrName>
                                        </p:attrNameLst>
                                      </p:cBhvr>
                                      <p:to>
                                        <p:strVal val="(#ppt_y+0.4)"/>
                                      </p:to>
                                    </p:set>
                                    <p:anim from="(#ppt_y+0.4)" to="(#ppt_y)" calcmode="lin" valueType="num">
                                      <p:cBhvr>
                                        <p:cTn id="13" dur="1230" accel="100000" fill="hold">
                                          <p:stCondLst>
                                            <p:cond delay="770"/>
                                          </p:stCondLst>
                                        </p:cTn>
                                        <p:tgtEl>
                                          <p:spTgt spid="3080"/>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2000"/>
                                        <p:tgtEl>
                                          <p:spTgt spid="3083"/>
                                        </p:tgtEl>
                                      </p:cBhvr>
                                    </p:animEffect>
                                  </p:childTnLst>
                                </p:cTn>
                              </p:par>
                            </p:childTnLst>
                          </p:cTn>
                        </p:par>
                        <p:par>
                          <p:cTn id="18" fill="hold" nodeType="afterGroup">
                            <p:stCondLst>
                              <p:cond delay="4000"/>
                            </p:stCondLst>
                            <p:childTnLst>
                              <p:par>
                                <p:cTn id="19" presetID="21" presetClass="entr" presetSubtype="4" fill="hold" nodeType="afterEffect">
                                  <p:stCondLst>
                                    <p:cond delay="0"/>
                                  </p:stCondLst>
                                  <p:childTnLst>
                                    <p:set>
                                      <p:cBhvr>
                                        <p:cTn id="20" dur="1" fill="hold">
                                          <p:stCondLst>
                                            <p:cond delay="0"/>
                                          </p:stCondLst>
                                        </p:cTn>
                                        <p:tgtEl>
                                          <p:spTgt spid="3075">
                                            <p:txEl>
                                              <p:pRg st="0" end="0"/>
                                            </p:txEl>
                                          </p:spTgt>
                                        </p:tgtEl>
                                        <p:attrNameLst>
                                          <p:attrName>style.visibility</p:attrName>
                                        </p:attrNameLst>
                                      </p:cBhvr>
                                      <p:to>
                                        <p:strVal val="visible"/>
                                      </p:to>
                                    </p:set>
                                    <p:animEffect transition="in" filter="wheel(4)">
                                      <p:cBhvr>
                                        <p:cTn id="21" dur="2000"/>
                                        <p:tgtEl>
                                          <p:spTgt spid="3075">
                                            <p:txEl>
                                              <p:pRg st="0" end="0"/>
                                            </p:txEl>
                                          </p:spTgt>
                                        </p:tgtEl>
                                      </p:cBhvr>
                                    </p:animEffect>
                                  </p:childTnLst>
                                </p:cTn>
                              </p:par>
                            </p:childTnLst>
                          </p:cTn>
                        </p:par>
                        <p:par>
                          <p:cTn id="22" fill="hold" nodeType="afterGroup">
                            <p:stCondLst>
                              <p:cond delay="6000"/>
                            </p:stCondLst>
                            <p:childTnLst>
                              <p:par>
                                <p:cTn id="23" presetID="15" presetClass="entr" presetSubtype="0" fill="hold" nodeType="after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p:cTn id="25"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0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altLang="it-IT" dirty="0" smtClean="0">
                <a:solidFill>
                  <a:srgbClr val="FF0000"/>
                </a:solidFill>
              </a:rPr>
              <a:t>Agli inizi  del jazz</a:t>
            </a:r>
          </a:p>
        </p:txBody>
      </p:sp>
      <p:pic>
        <p:nvPicPr>
          <p:cNvPr id="5123" name="Immagine 4" descr="jazz-0_4.jpe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17938" y="1485766"/>
            <a:ext cx="9144000" cy="517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http://www.lem56.it/files/lav_w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9426" y="0"/>
            <a:ext cx="3234383" cy="2506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70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altLang="it-IT" dirty="0" smtClean="0">
                <a:solidFill>
                  <a:srgbClr val="FF0000"/>
                </a:solidFill>
              </a:rPr>
              <a:t>Le origini</a:t>
            </a:r>
          </a:p>
        </p:txBody>
      </p:sp>
      <p:pic>
        <p:nvPicPr>
          <p:cNvPr id="6147" name="Immagine 2" descr="jazz-0_5.jpe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81200" y="1227138"/>
            <a:ext cx="8610600" cy="563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50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indent="0">
              <a:buNone/>
            </a:pPr>
            <a:r>
              <a:rPr lang="it-IT" altLang="it-IT" sz="2200" dirty="0"/>
              <a:t>La musica che sarebbe stata chiamata </a:t>
            </a:r>
            <a:r>
              <a:rPr lang="it-IT" altLang="it-IT" sz="2200" i="1" dirty="0"/>
              <a:t>"</a:t>
            </a:r>
            <a:r>
              <a:rPr lang="it-IT" altLang="it-IT" sz="2200" i="1" dirty="0" err="1"/>
              <a:t>jass</a:t>
            </a:r>
            <a:r>
              <a:rPr lang="it-IT" altLang="it-IT" sz="2200" i="1" dirty="0"/>
              <a:t>"</a:t>
            </a:r>
            <a:r>
              <a:rPr lang="it-IT" altLang="it-IT" sz="2200" dirty="0"/>
              <a:t> e poco dopo </a:t>
            </a:r>
            <a:r>
              <a:rPr lang="it-IT" altLang="it-IT" sz="2200" i="1" dirty="0"/>
              <a:t>"jazz"</a:t>
            </a:r>
            <a:r>
              <a:rPr lang="it-IT" altLang="it-IT" sz="2200" dirty="0"/>
              <a:t> nasce quasi certamente a New Orleans all'inizio del XX secolo. </a:t>
            </a:r>
          </a:p>
          <a:p>
            <a:pPr marL="0" indent="0">
              <a:buNone/>
            </a:pPr>
            <a:r>
              <a:rPr lang="it-IT" altLang="it-IT" sz="2200" dirty="0"/>
              <a:t>Il musicista cui è attribuito il titolo di "padre del jazz", Buddy </a:t>
            </a:r>
            <a:r>
              <a:rPr lang="it-IT" altLang="it-IT" sz="2200" dirty="0" err="1"/>
              <a:t>Bolden</a:t>
            </a:r>
            <a:r>
              <a:rPr lang="it-IT" altLang="it-IT" sz="2200" dirty="0"/>
              <a:t> è attivo a New Orleans nel 1904. </a:t>
            </a:r>
          </a:p>
          <a:p>
            <a:pPr marL="0" indent="0">
              <a:buNone/>
            </a:pPr>
            <a:r>
              <a:rPr lang="it-IT" altLang="it-IT" sz="2200" dirty="0"/>
              <a:t>Nel 1906 il pianista </a:t>
            </a:r>
            <a:r>
              <a:rPr lang="it-IT" altLang="it-IT" sz="2200" dirty="0" err="1"/>
              <a:t>Jelly</a:t>
            </a:r>
            <a:r>
              <a:rPr lang="it-IT" altLang="it-IT" sz="2200" dirty="0"/>
              <a:t> </a:t>
            </a:r>
            <a:r>
              <a:rPr lang="it-IT" altLang="it-IT" sz="2200" dirty="0" err="1" smtClean="0"/>
              <a:t>Roll</a:t>
            </a:r>
            <a:r>
              <a:rPr lang="it-IT" altLang="it-IT" sz="2200" dirty="0" smtClean="0"/>
              <a:t> </a:t>
            </a:r>
            <a:r>
              <a:rPr lang="it-IT" altLang="it-IT" sz="2200" dirty="0" err="1" smtClean="0"/>
              <a:t>Morton</a:t>
            </a:r>
            <a:r>
              <a:rPr lang="it-IT" altLang="it-IT" sz="2200" dirty="0" smtClean="0"/>
              <a:t> compose </a:t>
            </a:r>
            <a:r>
              <a:rPr lang="it-IT" altLang="it-IT" sz="2200" dirty="0"/>
              <a:t>il brano "King Porter </a:t>
            </a:r>
            <a:r>
              <a:rPr lang="it-IT" altLang="it-IT" sz="2200" dirty="0" err="1"/>
              <a:t>Stomp</a:t>
            </a:r>
            <a:r>
              <a:rPr lang="it-IT" altLang="it-IT" sz="2200" dirty="0"/>
              <a:t>", che fu uno dei primi brani jazz a godere di vasta notorietà, e negli anni seguenti a New Orleans furono attive molte formazioni jazz: tra le più importanti, quella capeggiata dal cornettista </a:t>
            </a:r>
            <a:r>
              <a:rPr lang="it-IT" altLang="it-IT" sz="2200" dirty="0" err="1" smtClean="0"/>
              <a:t>Joe</a:t>
            </a:r>
            <a:r>
              <a:rPr lang="it-IT" altLang="it-IT" sz="2200" dirty="0" smtClean="0"/>
              <a:t> </a:t>
            </a:r>
            <a:r>
              <a:rPr lang="it-IT" altLang="it-IT" sz="2200" dirty="0"/>
              <a:t>"King“ Oliver. </a:t>
            </a:r>
          </a:p>
          <a:p>
            <a:pPr marL="0" indent="0">
              <a:buNone/>
            </a:pPr>
            <a:r>
              <a:rPr lang="it-IT" altLang="it-IT" sz="2200" dirty="0"/>
              <a:t>La parola </a:t>
            </a:r>
            <a:r>
              <a:rPr lang="it-IT" altLang="it-IT" sz="2200" i="1" dirty="0"/>
              <a:t>jazz</a:t>
            </a:r>
            <a:r>
              <a:rPr lang="it-IT" altLang="it-IT" sz="2200" dirty="0"/>
              <a:t> venne stampata da un quotidiano, per la prima volta, nel 1913. </a:t>
            </a:r>
          </a:p>
        </p:txBody>
      </p:sp>
      <p:sp>
        <p:nvSpPr>
          <p:cNvPr id="5126"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dirty="0">
                <a:solidFill>
                  <a:srgbClr val="009900"/>
                </a:solidFill>
              </a:rPr>
              <a:t>JAZZ</a:t>
            </a:r>
            <a:r>
              <a:rPr lang="it-IT" altLang="it-IT" sz="2400" dirty="0">
                <a:solidFill>
                  <a:srgbClr val="FFFF00"/>
                </a:solidFill>
              </a:rPr>
              <a:t>  </a:t>
            </a:r>
            <a:r>
              <a:rPr lang="it-IT" altLang="it-IT" sz="2400" dirty="0">
                <a:solidFill>
                  <a:schemeClr val="hlink"/>
                </a:solidFill>
                <a:cs typeface="Arial" panose="020B0604020202020204" pitchFamily="34" charset="0"/>
              </a:rPr>
              <a:t>♫</a:t>
            </a:r>
            <a:r>
              <a:rPr lang="it-IT" altLang="it-IT" sz="2400" dirty="0">
                <a:solidFill>
                  <a:srgbClr val="FFFF00"/>
                </a:solidFill>
              </a:rPr>
              <a:t>  1900-1920  </a:t>
            </a:r>
            <a:r>
              <a:rPr lang="it-IT" altLang="it-IT" sz="2400" dirty="0">
                <a:solidFill>
                  <a:schemeClr val="hlink"/>
                </a:solidFill>
                <a:cs typeface="Arial" panose="020B0604020202020204" pitchFamily="34" charset="0"/>
              </a:rPr>
              <a:t>♪</a:t>
            </a:r>
          </a:p>
        </p:txBody>
      </p:sp>
      <p:grpSp>
        <p:nvGrpSpPr>
          <p:cNvPr id="5130" name="Group 10"/>
          <p:cNvGrpSpPr>
            <a:grpSpLocks/>
          </p:cNvGrpSpPr>
          <p:nvPr/>
        </p:nvGrpSpPr>
        <p:grpSpPr bwMode="auto">
          <a:xfrm>
            <a:off x="1524000" y="600076"/>
            <a:ext cx="9144000" cy="92075"/>
            <a:chOff x="0" y="378"/>
            <a:chExt cx="5760" cy="58"/>
          </a:xfrm>
        </p:grpSpPr>
        <p:sp>
          <p:nvSpPr>
            <p:cNvPr id="5131" name="Line 11"/>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5132" name="Rectangle 12"/>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xmlns="" val="2287231292"/>
      </p:ext>
    </p:extLst>
  </p:cSld>
  <p:clrMapOvr>
    <a:masterClrMapping/>
  </p:clrMapOvr>
  <p:transition advTm="412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770" decel="100000"/>
                                        <p:tgtEl>
                                          <p:spTgt spid="5126"/>
                                        </p:tgtEl>
                                      </p:cBhvr>
                                    </p:animEffect>
                                    <p:animScale>
                                      <p:cBhvr>
                                        <p:cTn id="8" dur="770" decel="100000"/>
                                        <p:tgtEl>
                                          <p:spTgt spid="5126"/>
                                        </p:tgtEl>
                                      </p:cBhvr>
                                      <p:from x="10000" y="10000"/>
                                      <p:to x="200000" y="450000"/>
                                    </p:animScale>
                                    <p:animScale>
                                      <p:cBhvr>
                                        <p:cTn id="9" dur="1230" accel="100000" fill="hold">
                                          <p:stCondLst>
                                            <p:cond delay="770"/>
                                          </p:stCondLst>
                                        </p:cTn>
                                        <p:tgtEl>
                                          <p:spTgt spid="5126"/>
                                        </p:tgtEl>
                                      </p:cBhvr>
                                      <p:from x="200000" y="450000"/>
                                      <p:to x="100000" y="100000"/>
                                    </p:animScale>
                                    <p:set>
                                      <p:cBhvr>
                                        <p:cTn id="10" dur="770" fill="hold"/>
                                        <p:tgtEl>
                                          <p:spTgt spid="5126"/>
                                        </p:tgtEl>
                                        <p:attrNameLst>
                                          <p:attrName>ppt_x</p:attrName>
                                        </p:attrNameLst>
                                      </p:cBhvr>
                                      <p:to>
                                        <p:strVal val="(0.5)"/>
                                      </p:to>
                                    </p:set>
                                    <p:anim from="(0.5)" to="(#ppt_x)" calcmode="lin" valueType="num">
                                      <p:cBhvr>
                                        <p:cTn id="11" dur="1230" accel="100000" fill="hold">
                                          <p:stCondLst>
                                            <p:cond delay="770"/>
                                          </p:stCondLst>
                                        </p:cTn>
                                        <p:tgtEl>
                                          <p:spTgt spid="5126"/>
                                        </p:tgtEl>
                                        <p:attrNameLst>
                                          <p:attrName>ppt_x</p:attrName>
                                        </p:attrNameLst>
                                      </p:cBhvr>
                                    </p:anim>
                                    <p:set>
                                      <p:cBhvr>
                                        <p:cTn id="12" dur="770" fill="hold"/>
                                        <p:tgtEl>
                                          <p:spTgt spid="5126"/>
                                        </p:tgtEl>
                                        <p:attrNameLst>
                                          <p:attrName>ppt_y</p:attrName>
                                        </p:attrNameLst>
                                      </p:cBhvr>
                                      <p:to>
                                        <p:strVal val="(#ppt_y+0.4)"/>
                                      </p:to>
                                    </p:set>
                                    <p:anim from="(#ppt_y+0.4)" to="(#ppt_y)" calcmode="lin" valueType="num">
                                      <p:cBhvr>
                                        <p:cTn id="13" dur="1230" accel="100000" fill="hold">
                                          <p:stCondLst>
                                            <p:cond delay="770"/>
                                          </p:stCondLst>
                                        </p:cTn>
                                        <p:tgtEl>
                                          <p:spTgt spid="5126"/>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fade">
                                      <p:cBhvr>
                                        <p:cTn id="17" dur="2000"/>
                                        <p:tgtEl>
                                          <p:spTgt spid="5130"/>
                                        </p:tgtEl>
                                      </p:cBhvr>
                                    </p:animEffect>
                                  </p:childTnLst>
                                </p:cTn>
                              </p:par>
                            </p:childTnLst>
                          </p:cTn>
                        </p:par>
                        <p:par>
                          <p:cTn id="18" fill="hold" nodeType="afterGroup">
                            <p:stCondLst>
                              <p:cond delay="4000"/>
                            </p:stCondLst>
                            <p:childTnLst>
                              <p:par>
                                <p:cTn id="19" presetID="21" presetClass="entr" presetSubtype="4" fill="hold" nodeType="after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Effect transition="in" filter="wheel(4)">
                                      <p:cBhvr>
                                        <p:cTn id="21" dur="2000"/>
                                        <p:tgtEl>
                                          <p:spTgt spid="5123">
                                            <p:txEl>
                                              <p:pRg st="0" end="0"/>
                                            </p:txEl>
                                          </p:spTgt>
                                        </p:tgtEl>
                                      </p:cBhvr>
                                    </p:animEffect>
                                  </p:childTnLst>
                                </p:cTn>
                              </p:par>
                            </p:childTnLst>
                          </p:cTn>
                        </p:par>
                        <p:par>
                          <p:cTn id="22" fill="hold" nodeType="afterGroup">
                            <p:stCondLst>
                              <p:cond delay="6000"/>
                            </p:stCondLst>
                            <p:childTnLst>
                              <p:par>
                                <p:cTn id="23" presetID="21" presetClass="entr" presetSubtype="4" fill="hold" nodeType="after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Effect transition="in" filter="wheel(4)">
                                      <p:cBhvr>
                                        <p:cTn id="25" dur="2000"/>
                                        <p:tgtEl>
                                          <p:spTgt spid="5123">
                                            <p:txEl>
                                              <p:pRg st="1" end="1"/>
                                            </p:txEl>
                                          </p:spTgt>
                                        </p:tgtEl>
                                      </p:cBhvr>
                                    </p:animEffect>
                                  </p:childTnLst>
                                </p:cTn>
                              </p:par>
                            </p:childTnLst>
                          </p:cTn>
                        </p:par>
                        <p:par>
                          <p:cTn id="26" fill="hold" nodeType="afterGroup">
                            <p:stCondLst>
                              <p:cond delay="8000"/>
                            </p:stCondLst>
                            <p:childTnLst>
                              <p:par>
                                <p:cTn id="27" presetID="25" presetClass="entr" presetSubtype="0" fill="hold" nodeType="afterEffect">
                                  <p:stCondLst>
                                    <p:cond delay="0"/>
                                  </p:stCondLst>
                                  <p:childTnLst>
                                    <p:set>
                                      <p:cBhvr>
                                        <p:cTn id="28" dur="1" fill="hold">
                                          <p:stCondLst>
                                            <p:cond delay="0"/>
                                          </p:stCondLst>
                                        </p:cTn>
                                        <p:tgtEl>
                                          <p:spTgt spid="5123">
                                            <p:txEl>
                                              <p:pRg st="2" end="2"/>
                                            </p:txEl>
                                          </p:spTgt>
                                        </p:tgtEl>
                                        <p:attrNameLst>
                                          <p:attrName>style.visibility</p:attrName>
                                        </p:attrNameLst>
                                      </p:cBhvr>
                                      <p:to>
                                        <p:strVal val="visible"/>
                                      </p:to>
                                    </p:set>
                                    <p:anim calcmode="lin" valueType="num">
                                      <p:cBhvr>
                                        <p:cTn id="29" dur="500" decel="50000" fill="hold">
                                          <p:stCondLst>
                                            <p:cond delay="0"/>
                                          </p:stCondLst>
                                        </p:cTn>
                                        <p:tgtEl>
                                          <p:spTgt spid="512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12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12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12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12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12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123">
                                            <p:txEl>
                                              <p:pRg st="2" end="2"/>
                                            </p:txEl>
                                          </p:spTgt>
                                        </p:tgtEl>
                                      </p:cBhvr>
                                    </p:animEffect>
                                  </p:childTnLst>
                                </p:cTn>
                              </p:par>
                            </p:childTnLst>
                          </p:cTn>
                        </p:par>
                        <p:par>
                          <p:cTn id="37" fill="hold" nodeType="afterGroup">
                            <p:stCondLst>
                              <p:cond delay="9000"/>
                            </p:stCondLst>
                            <p:childTnLst>
                              <p:par>
                                <p:cTn id="38" presetID="26" presetClass="entr" presetSubtype="0" fill="hold" nodeType="afterEffect">
                                  <p:stCondLst>
                                    <p:cond delay="0"/>
                                  </p:stCondLst>
                                  <p:childTnLst>
                                    <p:set>
                                      <p:cBhvr>
                                        <p:cTn id="39" dur="1" fill="hold">
                                          <p:stCondLst>
                                            <p:cond delay="0"/>
                                          </p:stCondLst>
                                        </p:cTn>
                                        <p:tgtEl>
                                          <p:spTgt spid="5123">
                                            <p:txEl>
                                              <p:pRg st="3" end="3"/>
                                            </p:txEl>
                                          </p:spTgt>
                                        </p:tgtEl>
                                        <p:attrNameLst>
                                          <p:attrName>style.visibility</p:attrName>
                                        </p:attrNameLst>
                                      </p:cBhvr>
                                      <p:to>
                                        <p:strVal val="visible"/>
                                      </p:to>
                                    </p:set>
                                    <p:animEffect transition="in" filter="wipe(down)">
                                      <p:cBhvr>
                                        <p:cTn id="40" dur="580">
                                          <p:stCondLst>
                                            <p:cond delay="0"/>
                                          </p:stCondLst>
                                        </p:cTn>
                                        <p:tgtEl>
                                          <p:spTgt spid="5123">
                                            <p:txEl>
                                              <p:pRg st="3" end="3"/>
                                            </p:txEl>
                                          </p:spTgt>
                                        </p:tgtEl>
                                      </p:cBhvr>
                                    </p:animEffect>
                                    <p:anim calcmode="lin" valueType="num">
                                      <p:cBhvr>
                                        <p:cTn id="41"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5123">
                                            <p:txEl>
                                              <p:pRg st="3" end="3"/>
                                            </p:txEl>
                                          </p:spTgt>
                                        </p:tgtEl>
                                      </p:cBhvr>
                                      <p:to x="100000" y="60000"/>
                                    </p:animScale>
                                    <p:animScale>
                                      <p:cBhvr>
                                        <p:cTn id="47" dur="166" decel="50000">
                                          <p:stCondLst>
                                            <p:cond delay="676"/>
                                          </p:stCondLst>
                                        </p:cTn>
                                        <p:tgtEl>
                                          <p:spTgt spid="5123">
                                            <p:txEl>
                                              <p:pRg st="3" end="3"/>
                                            </p:txEl>
                                          </p:spTgt>
                                        </p:tgtEl>
                                      </p:cBhvr>
                                      <p:to x="100000" y="100000"/>
                                    </p:animScale>
                                    <p:animScale>
                                      <p:cBhvr>
                                        <p:cTn id="48" dur="26">
                                          <p:stCondLst>
                                            <p:cond delay="1312"/>
                                          </p:stCondLst>
                                        </p:cTn>
                                        <p:tgtEl>
                                          <p:spTgt spid="5123">
                                            <p:txEl>
                                              <p:pRg st="3" end="3"/>
                                            </p:txEl>
                                          </p:spTgt>
                                        </p:tgtEl>
                                      </p:cBhvr>
                                      <p:to x="100000" y="80000"/>
                                    </p:animScale>
                                    <p:animScale>
                                      <p:cBhvr>
                                        <p:cTn id="49" dur="166" decel="50000">
                                          <p:stCondLst>
                                            <p:cond delay="1338"/>
                                          </p:stCondLst>
                                        </p:cTn>
                                        <p:tgtEl>
                                          <p:spTgt spid="5123">
                                            <p:txEl>
                                              <p:pRg st="3" end="3"/>
                                            </p:txEl>
                                          </p:spTgt>
                                        </p:tgtEl>
                                      </p:cBhvr>
                                      <p:to x="100000" y="100000"/>
                                    </p:animScale>
                                    <p:animScale>
                                      <p:cBhvr>
                                        <p:cTn id="50" dur="26">
                                          <p:stCondLst>
                                            <p:cond delay="1642"/>
                                          </p:stCondLst>
                                        </p:cTn>
                                        <p:tgtEl>
                                          <p:spTgt spid="5123">
                                            <p:txEl>
                                              <p:pRg st="3" end="3"/>
                                            </p:txEl>
                                          </p:spTgt>
                                        </p:tgtEl>
                                      </p:cBhvr>
                                      <p:to x="100000" y="90000"/>
                                    </p:animScale>
                                    <p:animScale>
                                      <p:cBhvr>
                                        <p:cTn id="51" dur="166" decel="50000">
                                          <p:stCondLst>
                                            <p:cond delay="1668"/>
                                          </p:stCondLst>
                                        </p:cTn>
                                        <p:tgtEl>
                                          <p:spTgt spid="5123">
                                            <p:txEl>
                                              <p:pRg st="3" end="3"/>
                                            </p:txEl>
                                          </p:spTgt>
                                        </p:tgtEl>
                                      </p:cBhvr>
                                      <p:to x="100000" y="100000"/>
                                    </p:animScale>
                                    <p:animScale>
                                      <p:cBhvr>
                                        <p:cTn id="52" dur="26">
                                          <p:stCondLst>
                                            <p:cond delay="1808"/>
                                          </p:stCondLst>
                                        </p:cTn>
                                        <p:tgtEl>
                                          <p:spTgt spid="5123">
                                            <p:txEl>
                                              <p:pRg st="3" end="3"/>
                                            </p:txEl>
                                          </p:spTgt>
                                        </p:tgtEl>
                                      </p:cBhvr>
                                      <p:to x="100000" y="95000"/>
                                    </p:animScale>
                                    <p:animScale>
                                      <p:cBhvr>
                                        <p:cTn id="53" dur="166" decel="50000">
                                          <p:stCondLst>
                                            <p:cond delay="1834"/>
                                          </p:stCondLst>
                                        </p:cTn>
                                        <p:tgtEl>
                                          <p:spTgt spid="512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marL="0" indent="0">
              <a:buNone/>
            </a:pPr>
            <a:r>
              <a:rPr lang="it-IT" altLang="it-IT" sz="2200" dirty="0"/>
              <a:t>Il jazz aumentava la sua popolarità, affermandosi tra l'altro come musica da ballo e nei locali notturni. </a:t>
            </a:r>
          </a:p>
          <a:p>
            <a:pPr marL="0" indent="0">
              <a:buNone/>
            </a:pPr>
            <a:r>
              <a:rPr lang="it-IT" altLang="it-IT" sz="2200" dirty="0"/>
              <a:t>Molti protagonisti, tra cui il sassofonista Sidney </a:t>
            </a:r>
            <a:r>
              <a:rPr lang="it-IT" altLang="it-IT" sz="2200" dirty="0" err="1"/>
              <a:t>Bechet</a:t>
            </a:r>
            <a:r>
              <a:rPr lang="it-IT" altLang="it-IT" sz="2200" dirty="0"/>
              <a:t> fecero </a:t>
            </a:r>
            <a:r>
              <a:rPr lang="it-IT" altLang="it-IT" sz="2200" dirty="0" err="1"/>
              <a:t>tourneè</a:t>
            </a:r>
            <a:r>
              <a:rPr lang="it-IT" altLang="it-IT" sz="2200" dirty="0"/>
              <a:t> in Europa. </a:t>
            </a:r>
          </a:p>
          <a:p>
            <a:pPr marL="0" indent="0">
              <a:buNone/>
            </a:pPr>
            <a:r>
              <a:rPr lang="it-IT" altLang="it-IT" sz="2200" dirty="0"/>
              <a:t>Nelle orchestre aumenta l'importanza del solista come simboleggia l'emergere della figura di Louis Armstrong, reso famoso dalle registrazioni dei suoi gruppi, gli Hot </a:t>
            </a:r>
            <a:r>
              <a:rPr lang="it-IT" altLang="it-IT" sz="2200" dirty="0" err="1"/>
              <a:t>Five</a:t>
            </a:r>
            <a:r>
              <a:rPr lang="it-IT" altLang="it-IT" sz="2200" dirty="0"/>
              <a:t> e gli </a:t>
            </a:r>
            <a:r>
              <a:rPr lang="it-IT" altLang="it-IT" sz="2200" dirty="0" smtClean="0"/>
              <a:t>Hot Seven </a:t>
            </a:r>
            <a:r>
              <a:rPr lang="it-IT" altLang="it-IT" sz="2200" dirty="0"/>
              <a:t>nel 1925.</a:t>
            </a:r>
          </a:p>
        </p:txBody>
      </p:sp>
      <p:sp>
        <p:nvSpPr>
          <p:cNvPr id="6150" name="Rectangle 6"/>
          <p:cNvSpPr>
            <a:spLocks noChangeArrowheads="1"/>
          </p:cNvSpPr>
          <p:nvPr/>
        </p:nvSpPr>
        <p:spPr bwMode="auto">
          <a:xfrm>
            <a:off x="1563688" y="-26988"/>
            <a:ext cx="77724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it-IT" altLang="it-IT" sz="2400">
                <a:solidFill>
                  <a:srgbClr val="009900"/>
                </a:solidFill>
              </a:rPr>
              <a:t>JAZZ</a:t>
            </a:r>
            <a:r>
              <a:rPr lang="it-IT" altLang="it-IT" sz="2400">
                <a:solidFill>
                  <a:srgbClr val="FFFF00"/>
                </a:solidFill>
              </a:rPr>
              <a:t>  </a:t>
            </a:r>
            <a:r>
              <a:rPr lang="it-IT" altLang="it-IT" sz="2400">
                <a:solidFill>
                  <a:schemeClr val="hlink"/>
                </a:solidFill>
                <a:cs typeface="Arial" panose="020B0604020202020204" pitchFamily="34" charset="0"/>
              </a:rPr>
              <a:t>♫</a:t>
            </a:r>
            <a:r>
              <a:rPr lang="it-IT" altLang="it-IT" sz="2400">
                <a:solidFill>
                  <a:srgbClr val="FFFF00"/>
                </a:solidFill>
              </a:rPr>
              <a:t>  1920-1930  </a:t>
            </a:r>
            <a:r>
              <a:rPr lang="it-IT" altLang="it-IT" sz="2400">
                <a:solidFill>
                  <a:schemeClr val="hlink"/>
                </a:solidFill>
                <a:cs typeface="Arial" panose="020B0604020202020204" pitchFamily="34" charset="0"/>
              </a:rPr>
              <a:t>♪</a:t>
            </a:r>
          </a:p>
        </p:txBody>
      </p:sp>
      <p:grpSp>
        <p:nvGrpSpPr>
          <p:cNvPr id="6154" name="Group 10"/>
          <p:cNvGrpSpPr>
            <a:grpSpLocks/>
          </p:cNvGrpSpPr>
          <p:nvPr/>
        </p:nvGrpSpPr>
        <p:grpSpPr bwMode="auto">
          <a:xfrm>
            <a:off x="1524000" y="600076"/>
            <a:ext cx="9144000" cy="92075"/>
            <a:chOff x="0" y="378"/>
            <a:chExt cx="5760" cy="58"/>
          </a:xfrm>
        </p:grpSpPr>
        <p:sp>
          <p:nvSpPr>
            <p:cNvPr id="6155" name="Line 11"/>
            <p:cNvSpPr>
              <a:spLocks noChangeShapeType="1"/>
            </p:cNvSpPr>
            <p:nvPr/>
          </p:nvSpPr>
          <p:spPr bwMode="auto">
            <a:xfrm>
              <a:off x="0" y="436"/>
              <a:ext cx="5760" cy="0"/>
            </a:xfrm>
            <a:prstGeom prst="line">
              <a:avLst/>
            </a:prstGeom>
            <a:noFill/>
            <a:ln w="9525">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156" name="Rectangle 12"/>
            <p:cNvSpPr>
              <a:spLocks noChangeArrowheads="1"/>
            </p:cNvSpPr>
            <p:nvPr/>
          </p:nvSpPr>
          <p:spPr bwMode="auto">
            <a:xfrm>
              <a:off x="0" y="378"/>
              <a:ext cx="5760" cy="4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xmlns="" val="752968054"/>
      </p:ext>
    </p:extLst>
  </p:cSld>
  <p:clrMapOvr>
    <a:masterClrMapping/>
  </p:clrMapOvr>
  <p:transition advTm="2740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770" decel="100000"/>
                                        <p:tgtEl>
                                          <p:spTgt spid="6150"/>
                                        </p:tgtEl>
                                      </p:cBhvr>
                                    </p:animEffect>
                                    <p:animScale>
                                      <p:cBhvr>
                                        <p:cTn id="8" dur="770" decel="100000"/>
                                        <p:tgtEl>
                                          <p:spTgt spid="6150"/>
                                        </p:tgtEl>
                                      </p:cBhvr>
                                      <p:from x="10000" y="10000"/>
                                      <p:to x="200000" y="450000"/>
                                    </p:animScale>
                                    <p:animScale>
                                      <p:cBhvr>
                                        <p:cTn id="9" dur="1230" accel="100000" fill="hold">
                                          <p:stCondLst>
                                            <p:cond delay="770"/>
                                          </p:stCondLst>
                                        </p:cTn>
                                        <p:tgtEl>
                                          <p:spTgt spid="6150"/>
                                        </p:tgtEl>
                                      </p:cBhvr>
                                      <p:from x="200000" y="450000"/>
                                      <p:to x="100000" y="100000"/>
                                    </p:animScale>
                                    <p:set>
                                      <p:cBhvr>
                                        <p:cTn id="10" dur="770" fill="hold"/>
                                        <p:tgtEl>
                                          <p:spTgt spid="6150"/>
                                        </p:tgtEl>
                                        <p:attrNameLst>
                                          <p:attrName>ppt_x</p:attrName>
                                        </p:attrNameLst>
                                      </p:cBhvr>
                                      <p:to>
                                        <p:strVal val="(0.5)"/>
                                      </p:to>
                                    </p:set>
                                    <p:anim from="(0.5)" to="(#ppt_x)" calcmode="lin" valueType="num">
                                      <p:cBhvr>
                                        <p:cTn id="11" dur="1230" accel="100000" fill="hold">
                                          <p:stCondLst>
                                            <p:cond delay="770"/>
                                          </p:stCondLst>
                                        </p:cTn>
                                        <p:tgtEl>
                                          <p:spTgt spid="6150"/>
                                        </p:tgtEl>
                                        <p:attrNameLst>
                                          <p:attrName>ppt_x</p:attrName>
                                        </p:attrNameLst>
                                      </p:cBhvr>
                                    </p:anim>
                                    <p:set>
                                      <p:cBhvr>
                                        <p:cTn id="12" dur="770" fill="hold"/>
                                        <p:tgtEl>
                                          <p:spTgt spid="6150"/>
                                        </p:tgtEl>
                                        <p:attrNameLst>
                                          <p:attrName>ppt_y</p:attrName>
                                        </p:attrNameLst>
                                      </p:cBhvr>
                                      <p:to>
                                        <p:strVal val="(#ppt_y+0.4)"/>
                                      </p:to>
                                    </p:set>
                                    <p:anim from="(#ppt_y+0.4)" to="(#ppt_y)" calcmode="lin" valueType="num">
                                      <p:cBhvr>
                                        <p:cTn id="13" dur="1230" accel="100000" fill="hold">
                                          <p:stCondLst>
                                            <p:cond delay="770"/>
                                          </p:stCondLst>
                                        </p:cTn>
                                        <p:tgtEl>
                                          <p:spTgt spid="6150"/>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fade">
                                      <p:cBhvr>
                                        <p:cTn id="17" dur="2000"/>
                                        <p:tgtEl>
                                          <p:spTgt spid="6154"/>
                                        </p:tgtEl>
                                      </p:cBhvr>
                                    </p:animEffect>
                                  </p:childTnLst>
                                </p:cTn>
                              </p:par>
                            </p:childTnLst>
                          </p:cTn>
                        </p:par>
                        <p:par>
                          <p:cTn id="18" fill="hold" nodeType="afterGroup">
                            <p:stCondLst>
                              <p:cond delay="4000"/>
                            </p:stCondLst>
                            <p:childTnLst>
                              <p:par>
                                <p:cTn id="19" presetID="30" presetClass="entr" presetSubtype="0" fill="hold" nodeType="afterEffect">
                                  <p:stCondLst>
                                    <p:cond delay="0"/>
                                  </p:stCondLst>
                                  <p:childTnLst>
                                    <p:set>
                                      <p:cBhvr>
                                        <p:cTn id="20" dur="1" fill="hold">
                                          <p:stCondLst>
                                            <p:cond delay="0"/>
                                          </p:stCondLst>
                                        </p:cTn>
                                        <p:tgtEl>
                                          <p:spTgt spid="6147">
                                            <p:txEl>
                                              <p:pRg st="0" end="0"/>
                                            </p:txEl>
                                          </p:spTgt>
                                        </p:tgtEl>
                                        <p:attrNameLst>
                                          <p:attrName>style.visibility</p:attrName>
                                        </p:attrNameLst>
                                      </p:cBhvr>
                                      <p:to>
                                        <p:strVal val="visible"/>
                                      </p:to>
                                    </p:set>
                                    <p:animEffect transition="in" filter="fade">
                                      <p:cBhvr>
                                        <p:cTn id="21" dur="800" decel="100000"/>
                                        <p:tgtEl>
                                          <p:spTgt spid="6147">
                                            <p:txEl>
                                              <p:pRg st="0" end="0"/>
                                            </p:txEl>
                                          </p:spTgt>
                                        </p:tgtEl>
                                      </p:cBhvr>
                                    </p:animEffect>
                                    <p:anim calcmode="lin" valueType="num">
                                      <p:cBhvr>
                                        <p:cTn id="22"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5000"/>
                            </p:stCondLst>
                            <p:childTnLst>
                              <p:par>
                                <p:cTn id="28" presetID="54" presetClass="entr" presetSubtype="0" accel="100000" fill="hold" nodeType="afterEffect">
                                  <p:stCondLst>
                                    <p:cond delay="0"/>
                                  </p:stCondLst>
                                  <p:childTnLst>
                                    <p:set>
                                      <p:cBhvr>
                                        <p:cTn id="29" dur="1" fill="hold">
                                          <p:stCondLst>
                                            <p:cond delay="0"/>
                                          </p:stCondLst>
                                        </p:cTn>
                                        <p:tgtEl>
                                          <p:spTgt spid="6147">
                                            <p:txEl>
                                              <p:pRg st="1" end="1"/>
                                            </p:txEl>
                                          </p:spTgt>
                                        </p:tgtEl>
                                        <p:attrNameLst>
                                          <p:attrName>style.visibility</p:attrName>
                                        </p:attrNameLst>
                                      </p:cBhvr>
                                      <p:to>
                                        <p:strVal val="visible"/>
                                      </p:to>
                                    </p:set>
                                    <p:anim calcmode="lin" valueType="num">
                                      <p:cBhvr>
                                        <p:cTn id="30" dur="5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31" dur="5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32" dur="5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33" dur="5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34" dur="500"/>
                                        <p:tgtEl>
                                          <p:spTgt spid="6147">
                                            <p:txEl>
                                              <p:pRg st="1" end="1"/>
                                            </p:txEl>
                                          </p:spTgt>
                                        </p:tgtEl>
                                      </p:cBhvr>
                                    </p:animEffect>
                                  </p:childTnLst>
                                </p:cTn>
                              </p:par>
                            </p:childTnLst>
                          </p:cTn>
                        </p:par>
                        <p:par>
                          <p:cTn id="35" fill="hold" nodeType="afterGroup">
                            <p:stCondLst>
                              <p:cond delay="5500"/>
                            </p:stCondLst>
                            <p:childTnLst>
                              <p:par>
                                <p:cTn id="36" presetID="23" presetClass="entr" presetSubtype="16" fill="hold" nodeType="afterEffect">
                                  <p:stCondLst>
                                    <p:cond delay="0"/>
                                  </p:stCondLst>
                                  <p:childTnLst>
                                    <p:set>
                                      <p:cBhvr>
                                        <p:cTn id="37" dur="1" fill="hold">
                                          <p:stCondLst>
                                            <p:cond delay="0"/>
                                          </p:stCondLst>
                                        </p:cTn>
                                        <p:tgtEl>
                                          <p:spTgt spid="6147">
                                            <p:txEl>
                                              <p:pRg st="2" end="2"/>
                                            </p:txEl>
                                          </p:spTgt>
                                        </p:tgtEl>
                                        <p:attrNameLst>
                                          <p:attrName>style.visibility</p:attrName>
                                        </p:attrNameLst>
                                      </p:cBhvr>
                                      <p:to>
                                        <p:strVal val="visible"/>
                                      </p:to>
                                    </p:set>
                                    <p:anim calcmode="lin" valueType="num">
                                      <p:cBhvr>
                                        <p:cTn id="38"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61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altLang="it-IT" smtClean="0"/>
              <a:t>L’età dello swing</a:t>
            </a:r>
          </a:p>
        </p:txBody>
      </p:sp>
      <p:pic>
        <p:nvPicPr>
          <p:cNvPr id="7171" name="Immagine 2" descr="jazz-0_6.jpe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39914" y="1905001"/>
            <a:ext cx="8599487" cy="451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6" name="Picture 2" descr="http://www.cortomaltesejazzclub.it/wp-content/uploads/2014/12/594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1575" y="0"/>
            <a:ext cx="3296196" cy="29408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64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smtClean="0"/>
              <a:t>Il ragtime</a:t>
            </a:r>
          </a:p>
        </p:txBody>
      </p:sp>
      <p:pic>
        <p:nvPicPr>
          <p:cNvPr id="10243" name="Immagine 2" descr="jazz-0_54.jpe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67000" y="1135064"/>
            <a:ext cx="6934200" cy="541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Picture 2" descr="https://upload.wikimedia.org/wikipedia/en/9/95/Ragtim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653048"/>
            <a:ext cx="2785392" cy="2785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8456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845</Words>
  <Application>Microsoft Office PowerPoint</Application>
  <PresentationFormat>Personalizzato</PresentationFormat>
  <Paragraphs>41</Paragraphs>
  <Slides>18</Slides>
  <Notes>1</Notes>
  <HiddenSlides>0</HiddenSlides>
  <MMClips>1</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Il jazz</vt:lpstr>
      <vt:lpstr>Il jazz</vt:lpstr>
      <vt:lpstr>Diapositiva 3</vt:lpstr>
      <vt:lpstr>Agli inizi  del jazz</vt:lpstr>
      <vt:lpstr>Le origini</vt:lpstr>
      <vt:lpstr>Diapositiva 6</vt:lpstr>
      <vt:lpstr>Diapositiva 7</vt:lpstr>
      <vt:lpstr>L’età dello swing</vt:lpstr>
      <vt:lpstr>Il ragtime</vt:lpstr>
      <vt:lpstr>Diapositiva 10</vt:lpstr>
      <vt:lpstr>Diapositiva 11</vt:lpstr>
      <vt:lpstr>Diapositiva 12</vt:lpstr>
      <vt:lpstr>Il jazz moderno</vt:lpstr>
      <vt:lpstr>Diapositiva 14</vt:lpstr>
      <vt:lpstr>Diapositiva 15</vt:lpstr>
      <vt:lpstr>Diapositiva 16</vt:lpstr>
      <vt:lpstr>Gli interpreti</vt:lpstr>
      <vt:lpstr>Creato da: Panariello Antonino Classe : IIIC Docente : Tiziana Storti Anno scolastico : 2015/2016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jazz</dc:title>
  <dc:creator>antonino panariello</dc:creator>
  <cp:lastModifiedBy>User</cp:lastModifiedBy>
  <cp:revision>10</cp:revision>
  <dcterms:created xsi:type="dcterms:W3CDTF">2016-05-19T18:56:14Z</dcterms:created>
  <dcterms:modified xsi:type="dcterms:W3CDTF">2016-07-04T18:56:25Z</dcterms:modified>
</cp:coreProperties>
</file>