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25"/>
  </p:notesMasterIdLst>
  <p:sldIdLst>
    <p:sldId id="261" r:id="rId2"/>
    <p:sldId id="256" r:id="rId3"/>
    <p:sldId id="270" r:id="rId4"/>
    <p:sldId id="257" r:id="rId5"/>
    <p:sldId id="271" r:id="rId6"/>
    <p:sldId id="272" r:id="rId7"/>
    <p:sldId id="273" r:id="rId8"/>
    <p:sldId id="275" r:id="rId9"/>
    <p:sldId id="274" r:id="rId10"/>
    <p:sldId id="276" r:id="rId11"/>
    <p:sldId id="277" r:id="rId12"/>
    <p:sldId id="278" r:id="rId13"/>
    <p:sldId id="279" r:id="rId14"/>
    <p:sldId id="280" r:id="rId15"/>
    <p:sldId id="281" r:id="rId16"/>
    <p:sldId id="262" r:id="rId17"/>
    <p:sldId id="282" r:id="rId18"/>
    <p:sldId id="283" r:id="rId19"/>
    <p:sldId id="284" r:id="rId20"/>
    <p:sldId id="263" r:id="rId21"/>
    <p:sldId id="264" r:id="rId22"/>
    <p:sldId id="285" r:id="rId23"/>
    <p:sldId id="286" r:id="rId24"/>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FFFFFF"/>
    <a:srgbClr val="EAFFC1"/>
    <a:srgbClr val="CCFF99"/>
    <a:srgbClr val="CCFFCC"/>
    <a:srgbClr val="003300"/>
    <a:srgbClr val="CCFF66"/>
    <a:srgbClr val="FF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3024"/>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5AEDF9-3922-47DE-BEBC-9DAA66291802}" type="doc">
      <dgm:prSet loTypeId="urn:microsoft.com/office/officeart/2005/8/layout/funnel1" loCatId="process" qsTypeId="urn:microsoft.com/office/officeart/2005/8/quickstyle/simple1#1" qsCatId="simple" csTypeId="urn:microsoft.com/office/officeart/2005/8/colors/colorful5" csCatId="colorful" phldr="1"/>
      <dgm:spPr/>
      <dgm:t>
        <a:bodyPr/>
        <a:lstStyle/>
        <a:p>
          <a:endParaRPr lang="it-IT"/>
        </a:p>
      </dgm:t>
    </dgm:pt>
    <dgm:pt modelId="{DD797E87-19A8-4833-93FC-645C03DF734A}">
      <dgm:prSet phldrT="[Testo]"/>
      <dgm:spPr>
        <a:solidFill>
          <a:srgbClr val="FFFF00"/>
        </a:solidFill>
      </dgm:spPr>
      <dgm:t>
        <a:bodyPr/>
        <a:lstStyle/>
        <a:p>
          <a:r>
            <a:rPr lang="it-IT" dirty="0" smtClean="0">
              <a:solidFill>
                <a:schemeClr val="tx1"/>
              </a:solidFill>
            </a:rPr>
            <a:t>?</a:t>
          </a:r>
          <a:endParaRPr lang="it-IT" dirty="0">
            <a:solidFill>
              <a:schemeClr val="tx1"/>
            </a:solidFill>
          </a:endParaRPr>
        </a:p>
      </dgm:t>
    </dgm:pt>
    <dgm:pt modelId="{9711FBDF-F57B-407A-9F66-1EAC0A658935}" type="parTrans" cxnId="{B8F34335-1EDF-4D42-8985-B33421EE4778}">
      <dgm:prSet/>
      <dgm:spPr/>
      <dgm:t>
        <a:bodyPr/>
        <a:lstStyle/>
        <a:p>
          <a:endParaRPr lang="it-IT"/>
        </a:p>
      </dgm:t>
    </dgm:pt>
    <dgm:pt modelId="{6DA30872-BB48-4608-8E79-63D5FEEF675B}" type="sibTrans" cxnId="{B8F34335-1EDF-4D42-8985-B33421EE4778}">
      <dgm:prSet/>
      <dgm:spPr/>
      <dgm:t>
        <a:bodyPr/>
        <a:lstStyle/>
        <a:p>
          <a:endParaRPr lang="it-IT"/>
        </a:p>
      </dgm:t>
    </dgm:pt>
    <dgm:pt modelId="{4C63AB60-20AF-4A9D-A24C-6302FDA59D70}">
      <dgm:prSet phldrT="[Testo]"/>
      <dgm:spPr>
        <a:solidFill>
          <a:srgbClr val="FF3300"/>
        </a:solidFill>
      </dgm:spPr>
      <dgm:t>
        <a:bodyPr/>
        <a:lstStyle/>
        <a:p>
          <a:r>
            <a:rPr lang="it-IT" dirty="0" smtClean="0"/>
            <a:t>?</a:t>
          </a:r>
          <a:endParaRPr lang="it-IT" dirty="0"/>
        </a:p>
      </dgm:t>
    </dgm:pt>
    <dgm:pt modelId="{39165AD5-D9BF-4004-9628-E6AC569B893D}" type="parTrans" cxnId="{198F31D4-AD74-4D97-929B-3D078BFF7032}">
      <dgm:prSet/>
      <dgm:spPr/>
      <dgm:t>
        <a:bodyPr/>
        <a:lstStyle/>
        <a:p>
          <a:endParaRPr lang="it-IT"/>
        </a:p>
      </dgm:t>
    </dgm:pt>
    <dgm:pt modelId="{35AF0590-A02A-4D1F-977A-1E17B6D503B6}" type="sibTrans" cxnId="{198F31D4-AD74-4D97-929B-3D078BFF7032}">
      <dgm:prSet/>
      <dgm:spPr/>
      <dgm:t>
        <a:bodyPr/>
        <a:lstStyle/>
        <a:p>
          <a:endParaRPr lang="it-IT"/>
        </a:p>
      </dgm:t>
    </dgm:pt>
    <dgm:pt modelId="{F6D1E3AD-2276-406C-8A06-0CE273EC4D44}">
      <dgm:prSet phldrT="[Testo]"/>
      <dgm:spPr>
        <a:solidFill>
          <a:schemeClr val="tx2">
            <a:lumMod val="60000"/>
            <a:lumOff val="40000"/>
          </a:schemeClr>
        </a:solidFill>
      </dgm:spPr>
      <dgm:t>
        <a:bodyPr/>
        <a:lstStyle/>
        <a:p>
          <a:r>
            <a:rPr lang="it-IT" dirty="0" smtClean="0"/>
            <a:t>?</a:t>
          </a:r>
          <a:endParaRPr lang="it-IT" dirty="0"/>
        </a:p>
      </dgm:t>
    </dgm:pt>
    <dgm:pt modelId="{DD6AB46D-9059-423A-AA64-D3897A566C24}" type="parTrans" cxnId="{3490E18D-0369-4B0A-89DB-CB8AD0EF291E}">
      <dgm:prSet/>
      <dgm:spPr/>
      <dgm:t>
        <a:bodyPr/>
        <a:lstStyle/>
        <a:p>
          <a:endParaRPr lang="it-IT"/>
        </a:p>
      </dgm:t>
    </dgm:pt>
    <dgm:pt modelId="{390C326A-3889-4452-BBBB-9AF49E1E5654}" type="sibTrans" cxnId="{3490E18D-0369-4B0A-89DB-CB8AD0EF291E}">
      <dgm:prSet/>
      <dgm:spPr/>
      <dgm:t>
        <a:bodyPr/>
        <a:lstStyle/>
        <a:p>
          <a:endParaRPr lang="it-IT"/>
        </a:p>
      </dgm:t>
    </dgm:pt>
    <dgm:pt modelId="{8636085E-52EF-44C2-9FCA-D875F27D6716}">
      <dgm:prSet phldrT="[Testo]" custT="1"/>
      <dgm:spPr/>
      <dgm:t>
        <a:bodyPr/>
        <a:lstStyle/>
        <a:p>
          <a:r>
            <a:rPr lang="it-IT" sz="2000" b="1" dirty="0" smtClean="0">
              <a:solidFill>
                <a:srgbClr val="002060"/>
              </a:solidFill>
              <a:latin typeface="Times New Roman" pitchFamily="18" charset="0"/>
              <a:cs typeface="Times New Roman" pitchFamily="18" charset="0"/>
            </a:rPr>
            <a:t>ALLIEVO</a:t>
          </a:r>
          <a:endParaRPr lang="it-IT" sz="2000" b="1" dirty="0">
            <a:solidFill>
              <a:srgbClr val="002060"/>
            </a:solidFill>
            <a:latin typeface="Times New Roman" pitchFamily="18" charset="0"/>
            <a:cs typeface="Times New Roman" pitchFamily="18" charset="0"/>
          </a:endParaRPr>
        </a:p>
      </dgm:t>
    </dgm:pt>
    <dgm:pt modelId="{EBB103E9-D662-416F-B368-064D1A95C67A}" type="sibTrans" cxnId="{1EB6B1C4-FE1E-4A55-9B4E-5668CA6C15AD}">
      <dgm:prSet/>
      <dgm:spPr/>
      <dgm:t>
        <a:bodyPr/>
        <a:lstStyle/>
        <a:p>
          <a:endParaRPr lang="it-IT"/>
        </a:p>
      </dgm:t>
    </dgm:pt>
    <dgm:pt modelId="{88D7B2E5-3C39-4554-8AE5-B797CFA3C8A2}" type="parTrans" cxnId="{1EB6B1C4-FE1E-4A55-9B4E-5668CA6C15AD}">
      <dgm:prSet/>
      <dgm:spPr/>
      <dgm:t>
        <a:bodyPr/>
        <a:lstStyle/>
        <a:p>
          <a:endParaRPr lang="it-IT"/>
        </a:p>
      </dgm:t>
    </dgm:pt>
    <dgm:pt modelId="{5F45006F-57E1-4FB3-997D-FADB865B4B7A}" type="pres">
      <dgm:prSet presAssocID="{625AEDF9-3922-47DE-BEBC-9DAA66291802}" presName="Name0" presStyleCnt="0">
        <dgm:presLayoutVars>
          <dgm:chMax val="4"/>
          <dgm:resizeHandles val="exact"/>
        </dgm:presLayoutVars>
      </dgm:prSet>
      <dgm:spPr/>
      <dgm:t>
        <a:bodyPr/>
        <a:lstStyle/>
        <a:p>
          <a:endParaRPr lang="it-IT"/>
        </a:p>
      </dgm:t>
    </dgm:pt>
    <dgm:pt modelId="{C3D4563E-DA20-4528-946A-BCFBE34DD5C9}" type="pres">
      <dgm:prSet presAssocID="{625AEDF9-3922-47DE-BEBC-9DAA66291802}" presName="ellipse" presStyleLbl="trBgShp" presStyleIdx="0" presStyleCnt="1" custScaleX="63870" custLinFactNeighborX="32081" custLinFactNeighborY="-823"/>
      <dgm:spPr/>
      <dgm:t>
        <a:bodyPr/>
        <a:lstStyle/>
        <a:p>
          <a:endParaRPr lang="it-IT"/>
        </a:p>
      </dgm:t>
    </dgm:pt>
    <dgm:pt modelId="{A6A304C5-0E20-4CC9-97AB-02F4E20AC197}" type="pres">
      <dgm:prSet presAssocID="{625AEDF9-3922-47DE-BEBC-9DAA66291802}" presName="arrow1" presStyleLbl="fgShp" presStyleIdx="0" presStyleCnt="1" custLinFactX="97235" custLinFactNeighborX="100000" custLinFactNeighborY="-22106"/>
      <dgm:spPr>
        <a:solidFill>
          <a:schemeClr val="accent3">
            <a:lumMod val="50000"/>
          </a:schemeClr>
        </a:solidFill>
      </dgm:spPr>
      <dgm:t>
        <a:bodyPr/>
        <a:lstStyle/>
        <a:p>
          <a:endParaRPr lang="it-IT"/>
        </a:p>
      </dgm:t>
    </dgm:pt>
    <dgm:pt modelId="{154D3A58-4B87-43CD-B9DA-4E6F7CCC1DEB}" type="pres">
      <dgm:prSet presAssocID="{625AEDF9-3922-47DE-BEBC-9DAA66291802}" presName="rectangle" presStyleLbl="revTx" presStyleIdx="0" presStyleCnt="1" custScaleX="63974" custLinFactNeighborX="40914" custLinFactNeighborY="-11407">
        <dgm:presLayoutVars>
          <dgm:bulletEnabled val="1"/>
        </dgm:presLayoutVars>
      </dgm:prSet>
      <dgm:spPr/>
      <dgm:t>
        <a:bodyPr/>
        <a:lstStyle/>
        <a:p>
          <a:endParaRPr lang="it-IT"/>
        </a:p>
      </dgm:t>
    </dgm:pt>
    <dgm:pt modelId="{2753F0EA-6E9B-4969-BE89-D676587FAD8F}" type="pres">
      <dgm:prSet presAssocID="{4C63AB60-20AF-4A9D-A24C-6302FDA59D70}" presName="item1" presStyleLbl="node1" presStyleIdx="0" presStyleCnt="3" custAng="0" custScaleX="90269" custScaleY="85044" custLinFactX="1416" custLinFactNeighborX="100000" custLinFactNeighborY="-14101">
        <dgm:presLayoutVars>
          <dgm:bulletEnabled val="1"/>
        </dgm:presLayoutVars>
      </dgm:prSet>
      <dgm:spPr/>
      <dgm:t>
        <a:bodyPr/>
        <a:lstStyle/>
        <a:p>
          <a:endParaRPr lang="it-IT"/>
        </a:p>
      </dgm:t>
    </dgm:pt>
    <dgm:pt modelId="{76311875-A3B3-42FC-B750-45A68D289851}" type="pres">
      <dgm:prSet presAssocID="{F6D1E3AD-2276-406C-8A06-0CE273EC4D44}" presName="item2" presStyleLbl="node1" presStyleIdx="1" presStyleCnt="3" custScaleX="90269" custScaleY="95495" custLinFactX="36394" custLinFactNeighborX="100000" custLinFactNeighborY="-7368">
        <dgm:presLayoutVars>
          <dgm:bulletEnabled val="1"/>
        </dgm:presLayoutVars>
      </dgm:prSet>
      <dgm:spPr/>
      <dgm:t>
        <a:bodyPr/>
        <a:lstStyle/>
        <a:p>
          <a:endParaRPr lang="it-IT"/>
        </a:p>
      </dgm:t>
    </dgm:pt>
    <dgm:pt modelId="{9BC80EC1-B555-4D74-AB57-3FCB180AEBF5}" type="pres">
      <dgm:prSet presAssocID="{8636085E-52EF-44C2-9FCA-D875F27D6716}" presName="item3" presStyleLbl="node1" presStyleIdx="2" presStyleCnt="3" custScaleX="87316" custScaleY="86841" custLinFactNeighborX="96119" custLinFactNeighborY="6141">
        <dgm:presLayoutVars>
          <dgm:bulletEnabled val="1"/>
        </dgm:presLayoutVars>
      </dgm:prSet>
      <dgm:spPr/>
      <dgm:t>
        <a:bodyPr/>
        <a:lstStyle/>
        <a:p>
          <a:endParaRPr lang="it-IT"/>
        </a:p>
      </dgm:t>
    </dgm:pt>
    <dgm:pt modelId="{FCB6C55F-67BF-4A27-86F3-8D232D1AD7EF}" type="pres">
      <dgm:prSet presAssocID="{625AEDF9-3922-47DE-BEBC-9DAA66291802}" presName="funnel" presStyleLbl="trAlignAcc1" presStyleIdx="0" presStyleCnt="1" custAng="10800000" custFlipVert="1" custScaleX="67470" custScaleY="104572" custLinFactNeighborX="35063" custLinFactNeighborY="250"/>
      <dgm:spPr>
        <a:solidFill>
          <a:srgbClr val="92D050">
            <a:alpha val="40000"/>
          </a:srgbClr>
        </a:solidFill>
      </dgm:spPr>
      <dgm:t>
        <a:bodyPr/>
        <a:lstStyle/>
        <a:p>
          <a:endParaRPr lang="it-IT"/>
        </a:p>
      </dgm:t>
    </dgm:pt>
  </dgm:ptLst>
  <dgm:cxnLst>
    <dgm:cxn modelId="{3827193F-B5CD-4807-9023-4B7F98C5C4A2}" type="presOf" srcId="{DD797E87-19A8-4833-93FC-645C03DF734A}" destId="{9BC80EC1-B555-4D74-AB57-3FCB180AEBF5}" srcOrd="0" destOrd="0" presId="urn:microsoft.com/office/officeart/2005/8/layout/funnel1"/>
    <dgm:cxn modelId="{1EB6B1C4-FE1E-4A55-9B4E-5668CA6C15AD}" srcId="{625AEDF9-3922-47DE-BEBC-9DAA66291802}" destId="{8636085E-52EF-44C2-9FCA-D875F27D6716}" srcOrd="3" destOrd="0" parTransId="{88D7B2E5-3C39-4554-8AE5-B797CFA3C8A2}" sibTransId="{EBB103E9-D662-416F-B368-064D1A95C67A}"/>
    <dgm:cxn modelId="{B8F34335-1EDF-4D42-8985-B33421EE4778}" srcId="{625AEDF9-3922-47DE-BEBC-9DAA66291802}" destId="{DD797E87-19A8-4833-93FC-645C03DF734A}" srcOrd="0" destOrd="0" parTransId="{9711FBDF-F57B-407A-9F66-1EAC0A658935}" sibTransId="{6DA30872-BB48-4608-8E79-63D5FEEF675B}"/>
    <dgm:cxn modelId="{20478BF7-5FBB-4BF5-90BF-43FB0E50D971}" type="presOf" srcId="{4C63AB60-20AF-4A9D-A24C-6302FDA59D70}" destId="{76311875-A3B3-42FC-B750-45A68D289851}" srcOrd="0" destOrd="0" presId="urn:microsoft.com/office/officeart/2005/8/layout/funnel1"/>
    <dgm:cxn modelId="{286BEE94-AB3D-4B61-BF06-DB4D240D6A88}" type="presOf" srcId="{625AEDF9-3922-47DE-BEBC-9DAA66291802}" destId="{5F45006F-57E1-4FB3-997D-FADB865B4B7A}" srcOrd="0" destOrd="0" presId="urn:microsoft.com/office/officeart/2005/8/layout/funnel1"/>
    <dgm:cxn modelId="{F8E4115E-BAAA-474E-91E7-4AF99F0E8318}" type="presOf" srcId="{F6D1E3AD-2276-406C-8A06-0CE273EC4D44}" destId="{2753F0EA-6E9B-4969-BE89-D676587FAD8F}" srcOrd="0" destOrd="0" presId="urn:microsoft.com/office/officeart/2005/8/layout/funnel1"/>
    <dgm:cxn modelId="{2481AC52-2BF2-45BD-8799-505E674095C0}" type="presOf" srcId="{8636085E-52EF-44C2-9FCA-D875F27D6716}" destId="{154D3A58-4B87-43CD-B9DA-4E6F7CCC1DEB}" srcOrd="0" destOrd="0" presId="urn:microsoft.com/office/officeart/2005/8/layout/funnel1"/>
    <dgm:cxn modelId="{3490E18D-0369-4B0A-89DB-CB8AD0EF291E}" srcId="{625AEDF9-3922-47DE-BEBC-9DAA66291802}" destId="{F6D1E3AD-2276-406C-8A06-0CE273EC4D44}" srcOrd="2" destOrd="0" parTransId="{DD6AB46D-9059-423A-AA64-D3897A566C24}" sibTransId="{390C326A-3889-4452-BBBB-9AF49E1E5654}"/>
    <dgm:cxn modelId="{198F31D4-AD74-4D97-929B-3D078BFF7032}" srcId="{625AEDF9-3922-47DE-BEBC-9DAA66291802}" destId="{4C63AB60-20AF-4A9D-A24C-6302FDA59D70}" srcOrd="1" destOrd="0" parTransId="{39165AD5-D9BF-4004-9628-E6AC569B893D}" sibTransId="{35AF0590-A02A-4D1F-977A-1E17B6D503B6}"/>
    <dgm:cxn modelId="{0105F8C0-2145-49C9-9276-79AC22D25F1F}" type="presParOf" srcId="{5F45006F-57E1-4FB3-997D-FADB865B4B7A}" destId="{C3D4563E-DA20-4528-946A-BCFBE34DD5C9}" srcOrd="0" destOrd="0" presId="urn:microsoft.com/office/officeart/2005/8/layout/funnel1"/>
    <dgm:cxn modelId="{7A22A7F2-9485-46EB-BF27-9D9C43D5F12B}" type="presParOf" srcId="{5F45006F-57E1-4FB3-997D-FADB865B4B7A}" destId="{A6A304C5-0E20-4CC9-97AB-02F4E20AC197}" srcOrd="1" destOrd="0" presId="urn:microsoft.com/office/officeart/2005/8/layout/funnel1"/>
    <dgm:cxn modelId="{E5F508F3-ED08-4E29-AB32-4A12A7939F31}" type="presParOf" srcId="{5F45006F-57E1-4FB3-997D-FADB865B4B7A}" destId="{154D3A58-4B87-43CD-B9DA-4E6F7CCC1DEB}" srcOrd="2" destOrd="0" presId="urn:microsoft.com/office/officeart/2005/8/layout/funnel1"/>
    <dgm:cxn modelId="{015945F7-9DF3-464F-887D-E76B01AC9BBC}" type="presParOf" srcId="{5F45006F-57E1-4FB3-997D-FADB865B4B7A}" destId="{2753F0EA-6E9B-4969-BE89-D676587FAD8F}" srcOrd="3" destOrd="0" presId="urn:microsoft.com/office/officeart/2005/8/layout/funnel1"/>
    <dgm:cxn modelId="{5CCB9FB0-A2CC-4D9F-89C8-B3BF492F8882}" type="presParOf" srcId="{5F45006F-57E1-4FB3-997D-FADB865B4B7A}" destId="{76311875-A3B3-42FC-B750-45A68D289851}" srcOrd="4" destOrd="0" presId="urn:microsoft.com/office/officeart/2005/8/layout/funnel1"/>
    <dgm:cxn modelId="{D2DF923C-7675-45CA-A6B1-292C6ACCC5B0}" type="presParOf" srcId="{5F45006F-57E1-4FB3-997D-FADB865B4B7A}" destId="{9BC80EC1-B555-4D74-AB57-3FCB180AEBF5}" srcOrd="5" destOrd="0" presId="urn:microsoft.com/office/officeart/2005/8/layout/funnel1"/>
    <dgm:cxn modelId="{6934FB98-AF01-46FF-A677-69FDC5A44875}" type="presParOf" srcId="{5F45006F-57E1-4FB3-997D-FADB865B4B7A}" destId="{FCB6C55F-67BF-4A27-86F3-8D232D1AD7EF}" srcOrd="6" destOrd="0" presId="urn:microsoft.com/office/officeart/2005/8/layout/funnel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3D4563E-DA20-4528-946A-BCFBE34DD5C9}">
      <dsp:nvSpPr>
        <dsp:cNvPr id="0" name=""/>
        <dsp:cNvSpPr/>
      </dsp:nvSpPr>
      <dsp:spPr>
        <a:xfrm>
          <a:off x="3049125" y="186992"/>
          <a:ext cx="2078770" cy="1130310"/>
        </a:xfrm>
        <a:prstGeom prst="ellipse">
          <a:avLst/>
        </a:prstGeom>
        <a:solidFill>
          <a:schemeClr val="accent5">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6A304C5-0E20-4CC9-97AB-02F4E20AC197}">
      <dsp:nvSpPr>
        <dsp:cNvPr id="0" name=""/>
        <dsp:cNvSpPr/>
      </dsp:nvSpPr>
      <dsp:spPr>
        <a:xfrm>
          <a:off x="3978110" y="2874804"/>
          <a:ext cx="630753" cy="403682"/>
        </a:xfrm>
        <a:prstGeom prst="downArrow">
          <a:avLst/>
        </a:prstGeom>
        <a:solidFill>
          <a:schemeClr val="accent3">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4D3A58-4B87-43CD-B9DA-4E6F7CCC1DEB}">
      <dsp:nvSpPr>
        <dsp:cNvPr id="0" name=""/>
        <dsp:cNvSpPr/>
      </dsp:nvSpPr>
      <dsp:spPr>
        <a:xfrm>
          <a:off x="3319695" y="3200647"/>
          <a:ext cx="1936888" cy="756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it-IT" sz="2000" b="1" kern="1200" dirty="0" smtClean="0">
              <a:solidFill>
                <a:srgbClr val="002060"/>
              </a:solidFill>
              <a:latin typeface="Times New Roman" pitchFamily="18" charset="0"/>
              <a:cs typeface="Times New Roman" pitchFamily="18" charset="0"/>
            </a:rPr>
            <a:t>ALLIEVO</a:t>
          </a:r>
          <a:endParaRPr lang="it-IT" sz="2000" b="1" kern="1200" dirty="0">
            <a:solidFill>
              <a:srgbClr val="002060"/>
            </a:solidFill>
            <a:latin typeface="Times New Roman" pitchFamily="18" charset="0"/>
            <a:cs typeface="Times New Roman" pitchFamily="18" charset="0"/>
          </a:endParaRPr>
        </a:p>
      </dsp:txBody>
      <dsp:txXfrm>
        <a:off x="3319695" y="3200647"/>
        <a:ext cx="1936888" cy="756904"/>
      </dsp:txXfrm>
    </dsp:sp>
    <dsp:sp modelId="{2753F0EA-6E9B-4969-BE89-D676587FAD8F}">
      <dsp:nvSpPr>
        <dsp:cNvPr id="0" name=""/>
        <dsp:cNvSpPr/>
      </dsp:nvSpPr>
      <dsp:spPr>
        <a:xfrm>
          <a:off x="3806997" y="1338706"/>
          <a:ext cx="1024875" cy="965552"/>
        </a:xfrm>
        <a:prstGeom prst="ellipse">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lvl="0" algn="ctr" defTabSz="1955800">
            <a:lnSpc>
              <a:spcPct val="90000"/>
            </a:lnSpc>
            <a:spcBef>
              <a:spcPct val="0"/>
            </a:spcBef>
            <a:spcAft>
              <a:spcPct val="35000"/>
            </a:spcAft>
          </a:pPr>
          <a:r>
            <a:rPr lang="it-IT" sz="4400" kern="1200" dirty="0" smtClean="0"/>
            <a:t>?</a:t>
          </a:r>
          <a:endParaRPr lang="it-IT" sz="4400" kern="1200" dirty="0"/>
        </a:p>
      </dsp:txBody>
      <dsp:txXfrm>
        <a:off x="3806997" y="1338706"/>
        <a:ext cx="1024875" cy="965552"/>
      </dsp:txXfrm>
    </dsp:sp>
    <dsp:sp modelId="{76311875-A3B3-42FC-B750-45A68D289851}">
      <dsp:nvSpPr>
        <dsp:cNvPr id="0" name=""/>
        <dsp:cNvSpPr/>
      </dsp:nvSpPr>
      <dsp:spPr>
        <a:xfrm>
          <a:off x="3391711" y="504052"/>
          <a:ext cx="1024875" cy="1084208"/>
        </a:xfrm>
        <a:prstGeom prst="ellipse">
          <a:avLst/>
        </a:prstGeom>
        <a:solidFill>
          <a:srgbClr val="FF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lvl="0" algn="ctr" defTabSz="1955800">
            <a:lnSpc>
              <a:spcPct val="90000"/>
            </a:lnSpc>
            <a:spcBef>
              <a:spcPct val="0"/>
            </a:spcBef>
            <a:spcAft>
              <a:spcPct val="35000"/>
            </a:spcAft>
          </a:pPr>
          <a:r>
            <a:rPr lang="it-IT" sz="4400" kern="1200" dirty="0" smtClean="0"/>
            <a:t>?</a:t>
          </a:r>
          <a:endParaRPr lang="it-IT" sz="4400" kern="1200" dirty="0"/>
        </a:p>
      </dsp:txBody>
      <dsp:txXfrm>
        <a:off x="3391711" y="504052"/>
        <a:ext cx="1024875" cy="1084208"/>
      </dsp:txXfrm>
    </dsp:sp>
    <dsp:sp modelId="{9BC80EC1-B555-4D74-AB57-3FCB180AEBF5}">
      <dsp:nvSpPr>
        <dsp:cNvPr id="0" name=""/>
        <dsp:cNvSpPr/>
      </dsp:nvSpPr>
      <dsp:spPr>
        <a:xfrm>
          <a:off x="4111797" y="432050"/>
          <a:ext cx="991348" cy="985955"/>
        </a:xfrm>
        <a:prstGeom prst="ellipse">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lvl="0" algn="ctr" defTabSz="1955800">
            <a:lnSpc>
              <a:spcPct val="90000"/>
            </a:lnSpc>
            <a:spcBef>
              <a:spcPct val="0"/>
            </a:spcBef>
            <a:spcAft>
              <a:spcPct val="35000"/>
            </a:spcAft>
          </a:pPr>
          <a:r>
            <a:rPr lang="it-IT" sz="4400" kern="1200" dirty="0" smtClean="0">
              <a:solidFill>
                <a:schemeClr val="tx1"/>
              </a:solidFill>
            </a:rPr>
            <a:t>?</a:t>
          </a:r>
          <a:endParaRPr lang="it-IT" sz="4400" kern="1200" dirty="0">
            <a:solidFill>
              <a:schemeClr val="tx1"/>
            </a:solidFill>
          </a:endParaRPr>
        </a:p>
      </dsp:txBody>
      <dsp:txXfrm>
        <a:off x="4111797" y="432050"/>
        <a:ext cx="991348" cy="985955"/>
      </dsp:txXfrm>
    </dsp:sp>
    <dsp:sp modelId="{FCB6C55F-67BF-4A27-86F3-8D232D1AD7EF}">
      <dsp:nvSpPr>
        <dsp:cNvPr id="0" name=""/>
        <dsp:cNvSpPr/>
      </dsp:nvSpPr>
      <dsp:spPr>
        <a:xfrm rot="10800000" flipV="1">
          <a:off x="3096327" y="-4"/>
          <a:ext cx="2383189" cy="2954971"/>
        </a:xfrm>
        <a:prstGeom prst="funnel">
          <a:avLst/>
        </a:prstGeom>
        <a:solidFill>
          <a:srgbClr val="92D050">
            <a:alpha val="40000"/>
          </a:srgbClr>
        </a:solidFill>
        <a:ln w="10000"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13CF6FB-08C7-491F-87AB-7D4B383130A9}" type="datetimeFigureOut">
              <a:rPr lang="it-IT"/>
              <a:pPr>
                <a:defRPr/>
              </a:pPr>
              <a:t>20/01/2016</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endParaRPr lang="it-IT" noProof="0"/>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B5296F3-31DB-4628-81D5-FF0CE0FA78F3}" type="slidenum">
              <a:rPr lang="it-IT"/>
              <a:pPr>
                <a:defRPr/>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egnaposto immagine diapositiva 1"/>
          <p:cNvSpPr>
            <a:spLocks noGrp="1" noRot="1" noChangeAspect="1"/>
          </p:cNvSpPr>
          <p:nvPr>
            <p:ph type="sldImg"/>
          </p:nvPr>
        </p:nvSpPr>
        <p:spPr bwMode="auto">
          <a:noFill/>
          <a:ln>
            <a:solidFill>
              <a:srgbClr val="000000"/>
            </a:solidFill>
            <a:miter lim="800000"/>
            <a:headEnd/>
            <a:tailEnd/>
          </a:ln>
        </p:spPr>
      </p:sp>
      <p:sp>
        <p:nvSpPr>
          <p:cNvPr id="15362"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15363"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D034CBC-AA33-4E93-BEAB-38ADA6A2966C}" type="slidenum">
              <a:rPr lang="it-IT">
                <a:cs typeface="Arial" charset="0"/>
              </a:rPr>
              <a:pPr fontAlgn="base">
                <a:spcBef>
                  <a:spcPct val="0"/>
                </a:spcBef>
                <a:spcAft>
                  <a:spcPct val="0"/>
                </a:spcAft>
                <a:defRPr/>
              </a:pPr>
              <a:t>1</a:t>
            </a:fld>
            <a:endParaRPr lang="it-IT">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egnaposto immagine diapositiva 1"/>
          <p:cNvSpPr>
            <a:spLocks noGrp="1" noRot="1" noChangeAspect="1"/>
          </p:cNvSpPr>
          <p:nvPr>
            <p:ph type="sldImg"/>
          </p:nvPr>
        </p:nvSpPr>
        <p:spPr bwMode="auto">
          <a:noFill/>
          <a:ln>
            <a:solidFill>
              <a:srgbClr val="000000"/>
            </a:solidFill>
            <a:miter lim="800000"/>
            <a:headEnd/>
            <a:tailEnd/>
          </a:ln>
        </p:spPr>
      </p:sp>
      <p:sp>
        <p:nvSpPr>
          <p:cNvPr id="36866"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36867"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07214D2-51B7-4058-8C3D-3CBF6BD03CD9}" type="slidenum">
              <a:rPr lang="it-IT">
                <a:cs typeface="Arial" charset="0"/>
              </a:rPr>
              <a:pPr fontAlgn="base">
                <a:spcBef>
                  <a:spcPct val="0"/>
                </a:spcBef>
                <a:spcAft>
                  <a:spcPct val="0"/>
                </a:spcAft>
                <a:defRPr/>
              </a:pPr>
              <a:t>21</a:t>
            </a:fld>
            <a:endParaRPr lang="it-IT">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egnaposto immagine diapositiva 1"/>
          <p:cNvSpPr>
            <a:spLocks noGrp="1" noRot="1" noChangeAspect="1"/>
          </p:cNvSpPr>
          <p:nvPr>
            <p:ph type="sldImg"/>
          </p:nvPr>
        </p:nvSpPr>
        <p:spPr bwMode="auto">
          <a:noFill/>
          <a:ln>
            <a:solidFill>
              <a:srgbClr val="000000"/>
            </a:solidFill>
            <a:miter lim="800000"/>
            <a:headEnd/>
            <a:tailEnd/>
          </a:ln>
        </p:spPr>
      </p:sp>
      <p:sp>
        <p:nvSpPr>
          <p:cNvPr id="38914"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38915"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CE1754C-E0CC-4779-97AD-B3CD964608F8}" type="slidenum">
              <a:rPr lang="it-IT">
                <a:cs typeface="Arial" charset="0"/>
              </a:rPr>
              <a:pPr fontAlgn="base">
                <a:spcBef>
                  <a:spcPct val="0"/>
                </a:spcBef>
                <a:spcAft>
                  <a:spcPct val="0"/>
                </a:spcAft>
                <a:defRPr/>
              </a:pPr>
              <a:t>22</a:t>
            </a:fld>
            <a:endParaRPr lang="it-IT">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egnaposto immagine diapositiva 1"/>
          <p:cNvSpPr>
            <a:spLocks noGrp="1" noRot="1" noChangeAspect="1"/>
          </p:cNvSpPr>
          <p:nvPr>
            <p:ph type="sldImg"/>
          </p:nvPr>
        </p:nvSpPr>
        <p:spPr bwMode="auto">
          <a:noFill/>
          <a:ln>
            <a:solidFill>
              <a:srgbClr val="000000"/>
            </a:solidFill>
            <a:miter lim="800000"/>
            <a:headEnd/>
            <a:tailEnd/>
          </a:ln>
        </p:spPr>
      </p:sp>
      <p:sp>
        <p:nvSpPr>
          <p:cNvPr id="40962"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0963"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28D2AF3-9CB0-441D-A6D9-7DA8166DED68}" type="slidenum">
              <a:rPr lang="it-IT">
                <a:cs typeface="Arial" charset="0"/>
              </a:rPr>
              <a:pPr fontAlgn="base">
                <a:spcBef>
                  <a:spcPct val="0"/>
                </a:spcBef>
                <a:spcAft>
                  <a:spcPct val="0"/>
                </a:spcAft>
                <a:defRPr/>
              </a:pPr>
              <a:t>23</a:t>
            </a:fld>
            <a:endParaRPr lang="it-IT">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4" name="Connettore 1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olo 28"/>
          <p:cNvSpPr>
            <a:spLocks noGrp="1"/>
          </p:cNvSpPr>
          <p:nvPr>
            <p:ph type="ctrTitle"/>
          </p:nvPr>
        </p:nvSpPr>
        <p:spPr>
          <a:xfrm>
            <a:off x="381000" y="4853411"/>
            <a:ext cx="8458200" cy="1222375"/>
          </a:xfrm>
        </p:spPr>
        <p:txBody>
          <a:bodyPr anchor="t"/>
          <a:lstStyle/>
          <a:p>
            <a:r>
              <a:rPr lang="it-IT" smtClean="0"/>
              <a:t>Fare clic per modificare lo stile del titolo</a:t>
            </a:r>
            <a:endParaRPr lang="en-US"/>
          </a:p>
        </p:txBody>
      </p:sp>
      <p:sp>
        <p:nvSpPr>
          <p:cNvPr id="9" name="Sottotitolo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smtClean="0"/>
              <a:t>Fare clic per modificare lo stile del sottotitolo dello schema</a:t>
            </a:r>
            <a:endParaRPr lang="en-US"/>
          </a:p>
        </p:txBody>
      </p:sp>
      <p:sp>
        <p:nvSpPr>
          <p:cNvPr id="5" name="Segnaposto data 15"/>
          <p:cNvSpPr>
            <a:spLocks noGrp="1"/>
          </p:cNvSpPr>
          <p:nvPr>
            <p:ph type="dt" sz="half" idx="10"/>
          </p:nvPr>
        </p:nvSpPr>
        <p:spPr/>
        <p:txBody>
          <a:bodyPr/>
          <a:lstStyle>
            <a:lvl1pPr>
              <a:defRPr/>
            </a:lvl1pPr>
          </a:lstStyle>
          <a:p>
            <a:pPr>
              <a:defRPr/>
            </a:pPr>
            <a:fld id="{FEFA6661-6B78-4BA8-A872-4D194159C6AD}" type="datetime1">
              <a:rPr lang="it-IT" smtClean="0"/>
              <a:t>20/01/2016</a:t>
            </a:fld>
            <a:endParaRPr lang="it-IT"/>
          </a:p>
        </p:txBody>
      </p:sp>
      <p:sp>
        <p:nvSpPr>
          <p:cNvPr id="6" name="Segnaposto piè di pagina 1"/>
          <p:cNvSpPr>
            <a:spLocks noGrp="1"/>
          </p:cNvSpPr>
          <p:nvPr>
            <p:ph type="ftr" sz="quarter" idx="11"/>
          </p:nvPr>
        </p:nvSpPr>
        <p:spPr/>
        <p:txBody>
          <a:bodyPr/>
          <a:lstStyle>
            <a:lvl1pPr>
              <a:defRPr/>
            </a:lvl1pPr>
          </a:lstStyle>
          <a:p>
            <a:pPr>
              <a:defRPr/>
            </a:pPr>
            <a:r>
              <a:rPr lang="it-IT" smtClean="0"/>
              <a:t>I.R.A.S.E. Nazionale</a:t>
            </a:r>
            <a:endParaRPr lang="it-IT"/>
          </a:p>
        </p:txBody>
      </p:sp>
      <p:sp>
        <p:nvSpPr>
          <p:cNvPr id="7" name="Segnaposto numero diapositiva 14"/>
          <p:cNvSpPr>
            <a:spLocks noGrp="1"/>
          </p:cNvSpPr>
          <p:nvPr>
            <p:ph type="sldNum" sz="quarter" idx="12"/>
          </p:nvPr>
        </p:nvSpPr>
        <p:spPr>
          <a:xfrm>
            <a:off x="8229600" y="6473825"/>
            <a:ext cx="758825" cy="247650"/>
          </a:xfrm>
        </p:spPr>
        <p:txBody>
          <a:bodyPr/>
          <a:lstStyle>
            <a:lvl1pPr>
              <a:defRPr/>
            </a:lvl1pPr>
          </a:lstStyle>
          <a:p>
            <a:pPr>
              <a:defRPr/>
            </a:pPr>
            <a:fld id="{D57EBA2D-9237-43C3-8645-9B091EED2CBF}"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10"/>
          <p:cNvSpPr>
            <a:spLocks noGrp="1"/>
          </p:cNvSpPr>
          <p:nvPr>
            <p:ph type="dt" sz="half" idx="10"/>
          </p:nvPr>
        </p:nvSpPr>
        <p:spPr/>
        <p:txBody>
          <a:bodyPr/>
          <a:lstStyle>
            <a:lvl1pPr>
              <a:defRPr/>
            </a:lvl1pPr>
          </a:lstStyle>
          <a:p>
            <a:pPr>
              <a:defRPr/>
            </a:pPr>
            <a:fld id="{8255D6F4-FFC6-42FD-AC13-505638A12D7D}" type="datetime1">
              <a:rPr lang="it-IT" smtClean="0"/>
              <a:t>20/01/2016</a:t>
            </a:fld>
            <a:endParaRPr lang="it-IT"/>
          </a:p>
        </p:txBody>
      </p:sp>
      <p:sp>
        <p:nvSpPr>
          <p:cNvPr id="5" name="Segnaposto piè di pagina 27"/>
          <p:cNvSpPr>
            <a:spLocks noGrp="1"/>
          </p:cNvSpPr>
          <p:nvPr>
            <p:ph type="ftr" sz="quarter" idx="11"/>
          </p:nvPr>
        </p:nvSpPr>
        <p:spPr/>
        <p:txBody>
          <a:bodyPr/>
          <a:lstStyle>
            <a:lvl1pPr>
              <a:defRPr/>
            </a:lvl1pPr>
          </a:lstStyle>
          <a:p>
            <a:pPr>
              <a:defRPr/>
            </a:pPr>
            <a:r>
              <a:rPr lang="it-IT" smtClean="0"/>
              <a:t>I.R.A.S.E. Nazionale</a:t>
            </a:r>
            <a:endParaRPr lang="it-IT"/>
          </a:p>
        </p:txBody>
      </p:sp>
      <p:sp>
        <p:nvSpPr>
          <p:cNvPr id="6" name="Segnaposto numero diapositiva 4"/>
          <p:cNvSpPr>
            <a:spLocks noGrp="1"/>
          </p:cNvSpPr>
          <p:nvPr>
            <p:ph type="sldNum" sz="quarter" idx="12"/>
          </p:nvPr>
        </p:nvSpPr>
        <p:spPr/>
        <p:txBody>
          <a:bodyPr/>
          <a:lstStyle>
            <a:lvl1pPr>
              <a:defRPr/>
            </a:lvl1pPr>
          </a:lstStyle>
          <a:p>
            <a:pPr>
              <a:defRPr/>
            </a:pPr>
            <a:fld id="{CB9C4767-AF85-4E27-84E8-0CF341E5AEAD}"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58000" y="549276"/>
            <a:ext cx="1828800" cy="5851525"/>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457200" y="549276"/>
            <a:ext cx="62484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lvl1pPr>
              <a:defRPr/>
            </a:lvl1pPr>
          </a:lstStyle>
          <a:p>
            <a:pPr>
              <a:defRPr/>
            </a:pPr>
            <a:fld id="{D976E6A9-92F2-412E-B73F-C19C6FEF2A57}" type="datetime1">
              <a:rPr lang="it-IT" smtClean="0"/>
              <a:t>20/01/2016</a:t>
            </a:fld>
            <a:endParaRPr lang="it-IT"/>
          </a:p>
        </p:txBody>
      </p:sp>
      <p:sp>
        <p:nvSpPr>
          <p:cNvPr id="5" name="Segnaposto piè di pagina 4"/>
          <p:cNvSpPr>
            <a:spLocks noGrp="1"/>
          </p:cNvSpPr>
          <p:nvPr>
            <p:ph type="ftr" sz="quarter" idx="11"/>
          </p:nvPr>
        </p:nvSpPr>
        <p:spPr/>
        <p:txBody>
          <a:bodyPr/>
          <a:lstStyle>
            <a:lvl1pPr>
              <a:defRPr/>
            </a:lvl1pPr>
          </a:lstStyle>
          <a:p>
            <a:pPr>
              <a:defRPr/>
            </a:pPr>
            <a:r>
              <a:rPr lang="it-IT" smtClean="0"/>
              <a:t>I.R.A.S.E. Nazionale</a:t>
            </a:r>
            <a:endParaRPr lang="it-IT"/>
          </a:p>
        </p:txBody>
      </p:sp>
      <p:sp>
        <p:nvSpPr>
          <p:cNvPr id="6" name="Segnaposto numero diapositiva 5"/>
          <p:cNvSpPr>
            <a:spLocks noGrp="1"/>
          </p:cNvSpPr>
          <p:nvPr>
            <p:ph type="sldNum" sz="quarter" idx="12"/>
          </p:nvPr>
        </p:nvSpPr>
        <p:spPr/>
        <p:txBody>
          <a:bodyPr/>
          <a:lstStyle>
            <a:lvl1pPr>
              <a:defRPr/>
            </a:lvl1pPr>
          </a:lstStyle>
          <a:p>
            <a:pPr>
              <a:defRPr/>
            </a:pPr>
            <a:fld id="{A3631E80-BB73-4880-8C9A-60F4C0F86A82}"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2" name="Titolo 21"/>
          <p:cNvSpPr>
            <a:spLocks noGrp="1"/>
          </p:cNvSpPr>
          <p:nvPr>
            <p:ph type="title"/>
          </p:nvPr>
        </p:nvSpPr>
        <p:spPr/>
        <p:txBody>
          <a:bodyPr/>
          <a:lstStyle/>
          <a:p>
            <a:r>
              <a:rPr lang="it-IT" smtClean="0"/>
              <a:t>Fare clic per modificare lo stile del titolo</a:t>
            </a:r>
            <a:endParaRPr lang="en-US"/>
          </a:p>
        </p:txBody>
      </p:sp>
      <p:sp>
        <p:nvSpPr>
          <p:cNvPr id="27" name="Segnaposto contenuto 26"/>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24"/>
          <p:cNvSpPr>
            <a:spLocks noGrp="1"/>
          </p:cNvSpPr>
          <p:nvPr>
            <p:ph type="dt" sz="half" idx="10"/>
          </p:nvPr>
        </p:nvSpPr>
        <p:spPr/>
        <p:txBody>
          <a:bodyPr/>
          <a:lstStyle>
            <a:lvl1pPr>
              <a:defRPr/>
            </a:lvl1pPr>
          </a:lstStyle>
          <a:p>
            <a:pPr>
              <a:defRPr/>
            </a:pPr>
            <a:fld id="{D644C0D1-BBEF-4ACC-BBAE-96EFF8E8EB73}" type="datetime1">
              <a:rPr lang="it-IT" smtClean="0"/>
              <a:t>20/01/2016</a:t>
            </a:fld>
            <a:endParaRPr lang="it-IT"/>
          </a:p>
        </p:txBody>
      </p:sp>
      <p:sp>
        <p:nvSpPr>
          <p:cNvPr id="5" name="Segnaposto piè di pagina 18"/>
          <p:cNvSpPr>
            <a:spLocks noGrp="1"/>
          </p:cNvSpPr>
          <p:nvPr>
            <p:ph type="ftr" sz="quarter" idx="11"/>
          </p:nvPr>
        </p:nvSpPr>
        <p:spPr>
          <a:xfrm>
            <a:off x="3581400" y="76200"/>
            <a:ext cx="2895600" cy="288925"/>
          </a:xfrm>
        </p:spPr>
        <p:txBody>
          <a:bodyPr/>
          <a:lstStyle>
            <a:lvl1pPr>
              <a:defRPr/>
            </a:lvl1pPr>
          </a:lstStyle>
          <a:p>
            <a:pPr>
              <a:defRPr/>
            </a:pPr>
            <a:r>
              <a:rPr lang="it-IT" smtClean="0"/>
              <a:t>I.R.A.S.E. Nazionale</a:t>
            </a:r>
            <a:endParaRPr lang="it-IT"/>
          </a:p>
        </p:txBody>
      </p:sp>
      <p:sp>
        <p:nvSpPr>
          <p:cNvPr id="6" name="Segnaposto numero diapositiva 15"/>
          <p:cNvSpPr>
            <a:spLocks noGrp="1"/>
          </p:cNvSpPr>
          <p:nvPr>
            <p:ph type="sldNum" sz="quarter" idx="12"/>
          </p:nvPr>
        </p:nvSpPr>
        <p:spPr>
          <a:xfrm>
            <a:off x="8229600" y="6473825"/>
            <a:ext cx="758825" cy="247650"/>
          </a:xfrm>
        </p:spPr>
        <p:txBody>
          <a:bodyPr/>
          <a:lstStyle>
            <a:lvl1pPr>
              <a:defRPr/>
            </a:lvl1pPr>
          </a:lstStyle>
          <a:p>
            <a:pPr>
              <a:defRPr/>
            </a:pPr>
            <a:fld id="{7228CB14-D271-41D8-A585-437EE9E2216E}"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4" name="Connettore 1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Segnaposto testo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it-IT" smtClean="0"/>
              <a:t>Fare clic per modificare stili del testo dello schema</a:t>
            </a:r>
          </a:p>
        </p:txBody>
      </p:sp>
      <p:sp>
        <p:nvSpPr>
          <p:cNvPr id="8" name="Titolo 7"/>
          <p:cNvSpPr>
            <a:spLocks noGrp="1"/>
          </p:cNvSpPr>
          <p:nvPr>
            <p:ph type="title"/>
          </p:nvPr>
        </p:nvSpPr>
        <p:spPr>
          <a:xfrm>
            <a:off x="180475" y="2947085"/>
            <a:ext cx="8686800" cy="1184825"/>
          </a:xfrm>
        </p:spPr>
        <p:txBody>
          <a:bodyPr rtlCol="0" anchor="t"/>
          <a:lstStyle>
            <a:lvl1pPr algn="r">
              <a:defRPr/>
            </a:lvl1pPr>
          </a:lstStyle>
          <a:p>
            <a:r>
              <a:rPr lang="it-IT" smtClean="0"/>
              <a:t>Fare clic per modificare lo stile del titolo</a:t>
            </a:r>
            <a:endParaRPr lang="en-US"/>
          </a:p>
        </p:txBody>
      </p:sp>
      <p:sp>
        <p:nvSpPr>
          <p:cNvPr id="5" name="Segnaposto data 18"/>
          <p:cNvSpPr>
            <a:spLocks noGrp="1"/>
          </p:cNvSpPr>
          <p:nvPr>
            <p:ph type="dt" sz="half" idx="10"/>
          </p:nvPr>
        </p:nvSpPr>
        <p:spPr/>
        <p:txBody>
          <a:bodyPr/>
          <a:lstStyle>
            <a:lvl1pPr>
              <a:defRPr/>
            </a:lvl1pPr>
          </a:lstStyle>
          <a:p>
            <a:pPr>
              <a:defRPr/>
            </a:pPr>
            <a:fld id="{62E42C88-084A-4669-808F-C1F8D66226B0}" type="datetime1">
              <a:rPr lang="it-IT" smtClean="0"/>
              <a:t>20/01/2016</a:t>
            </a:fld>
            <a:endParaRPr lang="it-IT"/>
          </a:p>
        </p:txBody>
      </p:sp>
      <p:sp>
        <p:nvSpPr>
          <p:cNvPr id="7" name="Segnaposto piè di pagina 10"/>
          <p:cNvSpPr>
            <a:spLocks noGrp="1"/>
          </p:cNvSpPr>
          <p:nvPr>
            <p:ph type="ftr" sz="quarter" idx="11"/>
          </p:nvPr>
        </p:nvSpPr>
        <p:spPr/>
        <p:txBody>
          <a:bodyPr/>
          <a:lstStyle>
            <a:lvl1pPr>
              <a:defRPr/>
            </a:lvl1pPr>
          </a:lstStyle>
          <a:p>
            <a:pPr>
              <a:defRPr/>
            </a:pPr>
            <a:r>
              <a:rPr lang="it-IT" smtClean="0"/>
              <a:t>I.R.A.S.E. Nazionale</a:t>
            </a:r>
            <a:endParaRPr lang="it-IT"/>
          </a:p>
        </p:txBody>
      </p:sp>
      <p:sp>
        <p:nvSpPr>
          <p:cNvPr id="9" name="Segnaposto numero diapositiva 15"/>
          <p:cNvSpPr>
            <a:spLocks noGrp="1"/>
          </p:cNvSpPr>
          <p:nvPr>
            <p:ph type="sldNum" sz="quarter" idx="12"/>
          </p:nvPr>
        </p:nvSpPr>
        <p:spPr/>
        <p:txBody>
          <a:bodyPr/>
          <a:lstStyle>
            <a:lvl1pPr>
              <a:defRPr/>
            </a:lvl1pPr>
          </a:lstStyle>
          <a:p>
            <a:pPr>
              <a:defRPr/>
            </a:pPr>
            <a:fld id="{942F3360-7832-4BC4-899F-ADD51217BC2C}" type="slidenum">
              <a:rPr lang="it-IT"/>
              <a:pPr>
                <a:defRPr/>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0" name="Titolo 19"/>
          <p:cNvSpPr>
            <a:spLocks noGrp="1"/>
          </p:cNvSpPr>
          <p:nvPr>
            <p:ph type="title"/>
          </p:nvPr>
        </p:nvSpPr>
        <p:spPr>
          <a:xfrm>
            <a:off x="301752" y="457200"/>
            <a:ext cx="8686800" cy="841248"/>
          </a:xfrm>
        </p:spPr>
        <p:txBody>
          <a:bodyPr/>
          <a:lstStyle/>
          <a:p>
            <a:r>
              <a:rPr lang="it-IT" smtClean="0"/>
              <a:t>Fare clic per modificare lo stile del titolo</a:t>
            </a:r>
            <a:endParaRPr lang="en-US"/>
          </a:p>
        </p:txBody>
      </p:sp>
      <p:sp>
        <p:nvSpPr>
          <p:cNvPr id="14" name="Segnaposto contenuto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3" name="Segnaposto contenuto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10"/>
          <p:cNvSpPr>
            <a:spLocks noGrp="1"/>
          </p:cNvSpPr>
          <p:nvPr>
            <p:ph type="dt" sz="half" idx="10"/>
          </p:nvPr>
        </p:nvSpPr>
        <p:spPr/>
        <p:txBody>
          <a:bodyPr/>
          <a:lstStyle>
            <a:lvl1pPr>
              <a:defRPr/>
            </a:lvl1pPr>
          </a:lstStyle>
          <a:p>
            <a:pPr>
              <a:defRPr/>
            </a:pPr>
            <a:fld id="{EE795BFC-16A8-47DF-955B-B70036879A9C}" type="datetime1">
              <a:rPr lang="it-IT" smtClean="0"/>
              <a:t>20/01/2016</a:t>
            </a:fld>
            <a:endParaRPr lang="it-IT"/>
          </a:p>
        </p:txBody>
      </p:sp>
      <p:sp>
        <p:nvSpPr>
          <p:cNvPr id="6" name="Segnaposto piè di pagina 27"/>
          <p:cNvSpPr>
            <a:spLocks noGrp="1"/>
          </p:cNvSpPr>
          <p:nvPr>
            <p:ph type="ftr" sz="quarter" idx="11"/>
          </p:nvPr>
        </p:nvSpPr>
        <p:spPr/>
        <p:txBody>
          <a:bodyPr/>
          <a:lstStyle>
            <a:lvl1pPr>
              <a:defRPr/>
            </a:lvl1pPr>
          </a:lstStyle>
          <a:p>
            <a:pPr>
              <a:defRPr/>
            </a:pPr>
            <a:r>
              <a:rPr lang="it-IT" smtClean="0"/>
              <a:t>I.R.A.S.E. Nazionale</a:t>
            </a:r>
            <a:endParaRPr lang="it-IT"/>
          </a:p>
        </p:txBody>
      </p:sp>
      <p:sp>
        <p:nvSpPr>
          <p:cNvPr id="7" name="Segnaposto numero diapositiva 4"/>
          <p:cNvSpPr>
            <a:spLocks noGrp="1"/>
          </p:cNvSpPr>
          <p:nvPr>
            <p:ph type="sldNum" sz="quarter" idx="12"/>
          </p:nvPr>
        </p:nvSpPr>
        <p:spPr/>
        <p:txBody>
          <a:bodyPr/>
          <a:lstStyle>
            <a:lvl1pPr>
              <a:defRPr/>
            </a:lvl1pPr>
          </a:lstStyle>
          <a:p>
            <a:pPr>
              <a:defRPr/>
            </a:pPr>
            <a:fld id="{4BBF0659-AEF3-4DCA-84DC-AB2F4E6DEC9F}"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7" name="Connettore 1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olo 28"/>
          <p:cNvSpPr>
            <a:spLocks noGrp="1"/>
          </p:cNvSpPr>
          <p:nvPr>
            <p:ph type="title"/>
          </p:nvPr>
        </p:nvSpPr>
        <p:spPr>
          <a:xfrm>
            <a:off x="304800" y="5410200"/>
            <a:ext cx="8610600" cy="882650"/>
          </a:xfrm>
        </p:spPr>
        <p:txBody>
          <a:bodyPr/>
          <a:lstStyle>
            <a:lvl1pPr>
              <a:defRPr/>
            </a:lvl1pPr>
          </a:lstStyle>
          <a:p>
            <a:r>
              <a:rPr lang="it-IT" smtClean="0"/>
              <a:t>Fare clic per modificare lo stile del titolo</a:t>
            </a:r>
            <a:endParaRPr lang="en-US"/>
          </a:p>
        </p:txBody>
      </p:sp>
      <p:sp>
        <p:nvSpPr>
          <p:cNvPr id="13" name="Segnaposto testo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25" name="Segnaposto testo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4" name="Segnaposto contenuto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28" name="Segnaposto contenuto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8" name="Segnaposto data 9"/>
          <p:cNvSpPr>
            <a:spLocks noGrp="1"/>
          </p:cNvSpPr>
          <p:nvPr>
            <p:ph type="dt" sz="half" idx="10"/>
          </p:nvPr>
        </p:nvSpPr>
        <p:spPr/>
        <p:txBody>
          <a:bodyPr/>
          <a:lstStyle>
            <a:lvl1pPr>
              <a:defRPr/>
            </a:lvl1pPr>
          </a:lstStyle>
          <a:p>
            <a:pPr>
              <a:defRPr/>
            </a:pPr>
            <a:fld id="{EDE8E243-B178-4CC7-B602-AE0FCAF8E225}" type="datetime1">
              <a:rPr lang="it-IT" smtClean="0"/>
              <a:t>20/01/2016</a:t>
            </a:fld>
            <a:endParaRPr lang="it-IT"/>
          </a:p>
        </p:txBody>
      </p:sp>
      <p:sp>
        <p:nvSpPr>
          <p:cNvPr id="9" name="Segnaposto piè di pagina 5"/>
          <p:cNvSpPr>
            <a:spLocks noGrp="1"/>
          </p:cNvSpPr>
          <p:nvPr>
            <p:ph type="ftr" sz="quarter" idx="11"/>
          </p:nvPr>
        </p:nvSpPr>
        <p:spPr/>
        <p:txBody>
          <a:bodyPr/>
          <a:lstStyle>
            <a:lvl1pPr>
              <a:defRPr/>
            </a:lvl1pPr>
          </a:lstStyle>
          <a:p>
            <a:pPr>
              <a:defRPr/>
            </a:pPr>
            <a:r>
              <a:rPr lang="it-IT" smtClean="0"/>
              <a:t>I.R.A.S.E. Nazionale</a:t>
            </a:r>
            <a:endParaRPr lang="it-IT"/>
          </a:p>
        </p:txBody>
      </p:sp>
      <p:sp>
        <p:nvSpPr>
          <p:cNvPr id="10" name="Segnaposto numero diapositiva 6"/>
          <p:cNvSpPr>
            <a:spLocks noGrp="1"/>
          </p:cNvSpPr>
          <p:nvPr>
            <p:ph type="sldNum" sz="quarter" idx="12"/>
          </p:nvPr>
        </p:nvSpPr>
        <p:spPr>
          <a:xfrm>
            <a:off x="8229600" y="6477000"/>
            <a:ext cx="762000" cy="247650"/>
          </a:xfrm>
        </p:spPr>
        <p:txBody>
          <a:bodyPr/>
          <a:lstStyle>
            <a:lvl1pPr>
              <a:defRPr/>
            </a:lvl1pPr>
          </a:lstStyle>
          <a:p>
            <a:pPr>
              <a:defRPr/>
            </a:pPr>
            <a:fld id="{C808AD10-D934-4E9E-B912-14ABA36542C4}"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30" name="Titolo 29"/>
          <p:cNvSpPr>
            <a:spLocks noGrp="1"/>
          </p:cNvSpPr>
          <p:nvPr>
            <p:ph type="title"/>
          </p:nvPr>
        </p:nvSpPr>
        <p:spPr>
          <a:xfrm>
            <a:off x="301752" y="457200"/>
            <a:ext cx="8686800" cy="841248"/>
          </a:xfrm>
        </p:spPr>
        <p:txBody>
          <a:bodyPr/>
          <a:lstStyle/>
          <a:p>
            <a:r>
              <a:rPr lang="it-IT" smtClean="0"/>
              <a:t>Fare clic per modificare lo stile del titolo</a:t>
            </a:r>
            <a:endParaRPr lang="en-US"/>
          </a:p>
        </p:txBody>
      </p:sp>
      <p:sp>
        <p:nvSpPr>
          <p:cNvPr id="3" name="Segnaposto data 10"/>
          <p:cNvSpPr>
            <a:spLocks noGrp="1"/>
          </p:cNvSpPr>
          <p:nvPr>
            <p:ph type="dt" sz="half" idx="10"/>
          </p:nvPr>
        </p:nvSpPr>
        <p:spPr/>
        <p:txBody>
          <a:bodyPr/>
          <a:lstStyle>
            <a:lvl1pPr>
              <a:defRPr/>
            </a:lvl1pPr>
          </a:lstStyle>
          <a:p>
            <a:pPr>
              <a:defRPr/>
            </a:pPr>
            <a:fld id="{31169F05-680B-4DDA-9C89-33149A66E034}" type="datetime1">
              <a:rPr lang="it-IT" smtClean="0"/>
              <a:t>20/01/2016</a:t>
            </a:fld>
            <a:endParaRPr lang="it-IT"/>
          </a:p>
        </p:txBody>
      </p:sp>
      <p:sp>
        <p:nvSpPr>
          <p:cNvPr id="4" name="Segnaposto piè di pagina 27"/>
          <p:cNvSpPr>
            <a:spLocks noGrp="1"/>
          </p:cNvSpPr>
          <p:nvPr>
            <p:ph type="ftr" sz="quarter" idx="11"/>
          </p:nvPr>
        </p:nvSpPr>
        <p:spPr/>
        <p:txBody>
          <a:bodyPr/>
          <a:lstStyle>
            <a:lvl1pPr>
              <a:defRPr/>
            </a:lvl1pPr>
          </a:lstStyle>
          <a:p>
            <a:pPr>
              <a:defRPr/>
            </a:pPr>
            <a:r>
              <a:rPr lang="it-IT" smtClean="0"/>
              <a:t>I.R.A.S.E. Nazionale</a:t>
            </a:r>
            <a:endParaRPr lang="it-IT"/>
          </a:p>
        </p:txBody>
      </p:sp>
      <p:sp>
        <p:nvSpPr>
          <p:cNvPr id="5" name="Segnaposto numero diapositiva 4"/>
          <p:cNvSpPr>
            <a:spLocks noGrp="1"/>
          </p:cNvSpPr>
          <p:nvPr>
            <p:ph type="sldNum" sz="quarter" idx="12"/>
          </p:nvPr>
        </p:nvSpPr>
        <p:spPr/>
        <p:txBody>
          <a:bodyPr/>
          <a:lstStyle>
            <a:lvl1pPr>
              <a:defRPr/>
            </a:lvl1pPr>
          </a:lstStyle>
          <a:p>
            <a:pPr>
              <a:defRPr/>
            </a:pPr>
            <a:fld id="{418288CA-058D-49F0-9AF1-0B505B08C784}"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egnaposto data 2"/>
          <p:cNvSpPr>
            <a:spLocks noGrp="1"/>
          </p:cNvSpPr>
          <p:nvPr>
            <p:ph type="dt" sz="half" idx="10"/>
          </p:nvPr>
        </p:nvSpPr>
        <p:spPr/>
        <p:txBody>
          <a:bodyPr/>
          <a:lstStyle>
            <a:lvl1pPr>
              <a:defRPr/>
            </a:lvl1pPr>
          </a:lstStyle>
          <a:p>
            <a:pPr>
              <a:defRPr/>
            </a:pPr>
            <a:fld id="{A0C5BF80-41D5-4394-B503-3546A94AA18E}" type="datetime1">
              <a:rPr lang="it-IT" smtClean="0"/>
              <a:t>20/01/2016</a:t>
            </a:fld>
            <a:endParaRPr lang="it-IT"/>
          </a:p>
        </p:txBody>
      </p:sp>
      <p:sp>
        <p:nvSpPr>
          <p:cNvPr id="3" name="Segnaposto piè di pagina 23"/>
          <p:cNvSpPr>
            <a:spLocks noGrp="1"/>
          </p:cNvSpPr>
          <p:nvPr>
            <p:ph type="ftr" sz="quarter" idx="11"/>
          </p:nvPr>
        </p:nvSpPr>
        <p:spPr/>
        <p:txBody>
          <a:bodyPr/>
          <a:lstStyle>
            <a:lvl1pPr>
              <a:defRPr/>
            </a:lvl1pPr>
          </a:lstStyle>
          <a:p>
            <a:pPr>
              <a:defRPr/>
            </a:pPr>
            <a:r>
              <a:rPr lang="it-IT" smtClean="0"/>
              <a:t>I.R.A.S.E. Nazionale</a:t>
            </a:r>
            <a:endParaRPr lang="it-IT"/>
          </a:p>
        </p:txBody>
      </p:sp>
      <p:sp>
        <p:nvSpPr>
          <p:cNvPr id="4" name="Segnaposto numero diapositiva 6"/>
          <p:cNvSpPr>
            <a:spLocks noGrp="1"/>
          </p:cNvSpPr>
          <p:nvPr>
            <p:ph type="sldNum" sz="quarter" idx="12"/>
          </p:nvPr>
        </p:nvSpPr>
        <p:spPr/>
        <p:txBody>
          <a:bodyPr/>
          <a:lstStyle>
            <a:lvl1pPr>
              <a:defRPr/>
            </a:lvl1pPr>
          </a:lstStyle>
          <a:p>
            <a:pPr>
              <a:defRPr/>
            </a:pPr>
            <a:fld id="{70FE5C46-DFAC-4CC6-8D5B-DCE025D786D5}"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5" name="Connettore 1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Titolo 11"/>
          <p:cNvSpPr>
            <a:spLocks noGrp="1"/>
          </p:cNvSpPr>
          <p:nvPr>
            <p:ph type="title"/>
          </p:nvPr>
        </p:nvSpPr>
        <p:spPr>
          <a:xfrm>
            <a:off x="457200" y="5486400"/>
            <a:ext cx="8458200" cy="520700"/>
          </a:xfrm>
        </p:spPr>
        <p:txBody>
          <a:bodyPr/>
          <a:lstStyle>
            <a:lvl1pPr algn="l">
              <a:buNone/>
              <a:defRPr sz="2000" b="1"/>
            </a:lvl1pPr>
          </a:lstStyle>
          <a:p>
            <a:r>
              <a:rPr lang="it-IT" smtClean="0"/>
              <a:t>Fare clic per modificare lo stile del titolo</a:t>
            </a:r>
            <a:endParaRPr lang="en-US"/>
          </a:p>
        </p:txBody>
      </p:sp>
      <p:sp>
        <p:nvSpPr>
          <p:cNvPr id="26" name="Segnaposto testo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it-IT" smtClean="0"/>
              <a:t>Fare clic per modificare stili del testo dello schema</a:t>
            </a:r>
          </a:p>
        </p:txBody>
      </p:sp>
      <p:sp>
        <p:nvSpPr>
          <p:cNvPr id="14" name="Segnaposto contenuto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data 24"/>
          <p:cNvSpPr>
            <a:spLocks noGrp="1"/>
          </p:cNvSpPr>
          <p:nvPr>
            <p:ph type="dt" sz="half" idx="10"/>
          </p:nvPr>
        </p:nvSpPr>
        <p:spPr/>
        <p:txBody>
          <a:bodyPr/>
          <a:lstStyle>
            <a:lvl1pPr>
              <a:defRPr/>
            </a:lvl1pPr>
          </a:lstStyle>
          <a:p>
            <a:pPr>
              <a:defRPr/>
            </a:pPr>
            <a:fld id="{0B6F37C3-F8DB-4806-AB78-76B4C10F1738}" type="datetime1">
              <a:rPr lang="it-IT" smtClean="0"/>
              <a:t>20/01/2016</a:t>
            </a:fld>
            <a:endParaRPr lang="it-IT"/>
          </a:p>
        </p:txBody>
      </p:sp>
      <p:sp>
        <p:nvSpPr>
          <p:cNvPr id="7" name="Segnaposto piè di pagina 28"/>
          <p:cNvSpPr>
            <a:spLocks noGrp="1"/>
          </p:cNvSpPr>
          <p:nvPr>
            <p:ph type="ftr" sz="quarter" idx="11"/>
          </p:nvPr>
        </p:nvSpPr>
        <p:spPr/>
        <p:txBody>
          <a:bodyPr/>
          <a:lstStyle>
            <a:lvl1pPr>
              <a:defRPr/>
            </a:lvl1pPr>
          </a:lstStyle>
          <a:p>
            <a:pPr>
              <a:defRPr/>
            </a:pPr>
            <a:r>
              <a:rPr lang="it-IT" smtClean="0"/>
              <a:t>I.R.A.S.E. Nazionale</a:t>
            </a:r>
            <a:endParaRPr lang="it-IT"/>
          </a:p>
        </p:txBody>
      </p:sp>
      <p:sp>
        <p:nvSpPr>
          <p:cNvPr id="8" name="Segnaposto numero diapositiva 6"/>
          <p:cNvSpPr>
            <a:spLocks noGrp="1"/>
          </p:cNvSpPr>
          <p:nvPr>
            <p:ph type="sldNum" sz="quarter" idx="12"/>
          </p:nvPr>
        </p:nvSpPr>
        <p:spPr/>
        <p:txBody>
          <a:bodyPr/>
          <a:lstStyle>
            <a:lvl1pPr>
              <a:defRPr/>
            </a:lvl1pPr>
          </a:lstStyle>
          <a:p>
            <a:pPr>
              <a:defRPr/>
            </a:pPr>
            <a:fld id="{526CD47A-20BB-40A9-B0D5-D05C1F561F81}"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3" name="Segnaposto immagin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it-IT" noProof="0" smtClean="0"/>
              <a:t>Fare clic sull'icona per inserire un'immagine</a:t>
            </a:r>
            <a:endParaRPr lang="en-US" noProof="0" dirty="0"/>
          </a:p>
        </p:txBody>
      </p:sp>
      <p:sp>
        <p:nvSpPr>
          <p:cNvPr id="17" name="Titolo 16"/>
          <p:cNvSpPr>
            <a:spLocks noGrp="1"/>
          </p:cNvSpPr>
          <p:nvPr>
            <p:ph type="title"/>
          </p:nvPr>
        </p:nvSpPr>
        <p:spPr>
          <a:xfrm>
            <a:off x="381000" y="4993760"/>
            <a:ext cx="5867400" cy="522288"/>
          </a:xfrm>
        </p:spPr>
        <p:txBody>
          <a:bodyPr/>
          <a:lstStyle>
            <a:lvl1pPr algn="l">
              <a:buNone/>
              <a:defRPr sz="2000" b="1"/>
            </a:lvl1pPr>
          </a:lstStyle>
          <a:p>
            <a:r>
              <a:rPr lang="it-IT" smtClean="0"/>
              <a:t>Fare clic per modificare lo stile del titolo</a:t>
            </a:r>
            <a:endParaRPr lang="en-US"/>
          </a:p>
        </p:txBody>
      </p:sp>
      <p:sp>
        <p:nvSpPr>
          <p:cNvPr id="26" name="Segnaposto testo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it-IT" smtClean="0"/>
              <a:t>Fare clic per modificare stili del testo dello schema</a:t>
            </a:r>
          </a:p>
        </p:txBody>
      </p:sp>
      <p:sp>
        <p:nvSpPr>
          <p:cNvPr id="5" name="Segnaposto data 6"/>
          <p:cNvSpPr>
            <a:spLocks noGrp="1"/>
          </p:cNvSpPr>
          <p:nvPr>
            <p:ph type="dt" sz="half" idx="10"/>
          </p:nvPr>
        </p:nvSpPr>
        <p:spPr/>
        <p:txBody>
          <a:bodyPr/>
          <a:lstStyle>
            <a:lvl1pPr>
              <a:defRPr/>
            </a:lvl1pPr>
          </a:lstStyle>
          <a:p>
            <a:pPr>
              <a:defRPr/>
            </a:pPr>
            <a:fld id="{5ECA328B-EB42-4BCD-8377-4D6DA2C8F884}" type="datetime1">
              <a:rPr lang="it-IT" smtClean="0"/>
              <a:t>20/01/2016</a:t>
            </a:fld>
            <a:endParaRPr lang="it-IT"/>
          </a:p>
        </p:txBody>
      </p:sp>
      <p:sp>
        <p:nvSpPr>
          <p:cNvPr id="6" name="Segnaposto piè di pagina 4"/>
          <p:cNvSpPr>
            <a:spLocks noGrp="1"/>
          </p:cNvSpPr>
          <p:nvPr>
            <p:ph type="ftr" sz="quarter" idx="11"/>
          </p:nvPr>
        </p:nvSpPr>
        <p:spPr/>
        <p:txBody>
          <a:bodyPr/>
          <a:lstStyle>
            <a:lvl1pPr>
              <a:defRPr/>
            </a:lvl1pPr>
          </a:lstStyle>
          <a:p>
            <a:pPr>
              <a:defRPr/>
            </a:pPr>
            <a:r>
              <a:rPr lang="it-IT" smtClean="0"/>
              <a:t>I.R.A.S.E. Nazionale</a:t>
            </a:r>
            <a:endParaRPr lang="it-IT"/>
          </a:p>
        </p:txBody>
      </p:sp>
      <p:sp>
        <p:nvSpPr>
          <p:cNvPr id="7" name="Segnaposto numero diapositiva 30"/>
          <p:cNvSpPr>
            <a:spLocks noGrp="1"/>
          </p:cNvSpPr>
          <p:nvPr>
            <p:ph type="sldNum" sz="quarter" idx="12"/>
          </p:nvPr>
        </p:nvSpPr>
        <p:spPr/>
        <p:txBody>
          <a:bodyPr/>
          <a:lstStyle>
            <a:lvl1pPr>
              <a:defRPr/>
            </a:lvl1pPr>
          </a:lstStyle>
          <a:p>
            <a:pPr>
              <a:defRPr/>
            </a:pPr>
            <a:fld id="{6946CD22-CE5E-4891-850F-BBCE94884B0C}"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ttore 1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9" name="Segnaposto testo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smtClean="0"/>
          </a:p>
        </p:txBody>
      </p:sp>
      <p:sp>
        <p:nvSpPr>
          <p:cNvPr id="11" name="Segnaposto data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85B9256A-3CDF-4F72-A961-097018F6CB96}" type="datetime1">
              <a:rPr lang="it-IT" smtClean="0"/>
              <a:t>20/01/2016</a:t>
            </a:fld>
            <a:endParaRPr lang="it-IT"/>
          </a:p>
        </p:txBody>
      </p:sp>
      <p:sp>
        <p:nvSpPr>
          <p:cNvPr id="28" name="Segnaposto piè di pagina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r>
              <a:rPr lang="it-IT" smtClean="0"/>
              <a:t>I.R.A.S.E. Nazionale</a:t>
            </a:r>
            <a:endParaRPr lang="it-IT"/>
          </a:p>
        </p:txBody>
      </p:sp>
      <p:sp>
        <p:nvSpPr>
          <p:cNvPr id="5" name="Segnaposto numero diapositiva 4"/>
          <p:cNvSpPr>
            <a:spLocks noGrp="1"/>
          </p:cNvSpPr>
          <p:nvPr>
            <p:ph type="sldNum" sz="quarter" idx="4"/>
          </p:nvPr>
        </p:nvSpPr>
        <p:spPr>
          <a:xfrm>
            <a:off x="8229600" y="6477000"/>
            <a:ext cx="762000" cy="24447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A639C2FA-C445-4839-8CE2-AD4F1D59FE42}" type="slidenum">
              <a:rPr lang="it-IT"/>
              <a:pPr>
                <a:defRPr/>
              </a:pPr>
              <a:t>‹N›</a:t>
            </a:fld>
            <a:endParaRPr lang="it-IT"/>
          </a:p>
        </p:txBody>
      </p:sp>
      <p:sp>
        <p:nvSpPr>
          <p:cNvPr id="10" name="Segnaposto titolo 9"/>
          <p:cNvSpPr>
            <a:spLocks noGrp="1"/>
          </p:cNvSpPr>
          <p:nvPr>
            <p:ph type="title"/>
          </p:nvPr>
        </p:nvSpPr>
        <p:spPr>
          <a:xfrm>
            <a:off x="304800" y="457200"/>
            <a:ext cx="8686800" cy="838200"/>
          </a:xfrm>
          <a:prstGeom prst="rect">
            <a:avLst/>
          </a:prstGeom>
        </p:spPr>
        <p:txBody>
          <a:bodyPr vert="horz" anchor="ctr">
            <a:normAutofit/>
          </a:bodyPr>
          <a:lstStyle/>
          <a:p>
            <a:r>
              <a:rPr lang="it-IT" smtClean="0"/>
              <a:t>Fare clic per modificare lo stile del titolo</a:t>
            </a:r>
            <a:endParaRPr lang="en-US"/>
          </a:p>
        </p:txBody>
      </p:sp>
      <p:sp>
        <p:nvSpPr>
          <p:cNvPr id="9" name="Connettore 1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Connettore 1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Tree>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897" r:id="rId4"/>
    <p:sldLayoutId id="2147483903" r:id="rId5"/>
    <p:sldLayoutId id="2147483898" r:id="rId6"/>
    <p:sldLayoutId id="2147483904" r:id="rId7"/>
    <p:sldLayoutId id="2147483905" r:id="rId8"/>
    <p:sldLayoutId id="2147483906" r:id="rId9"/>
    <p:sldLayoutId id="2147483899" r:id="rId10"/>
    <p:sldLayoutId id="2147483907" r:id="rId11"/>
  </p:sldLayoutIdLst>
  <p:hf sldNum="0" hdr="0" dt="0"/>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rot="20747286">
            <a:off x="684213" y="1052513"/>
            <a:ext cx="6811962" cy="4654550"/>
          </a:xfrm>
          <a:solidFill>
            <a:srgbClr val="FFFFCC"/>
          </a:solidFill>
          <a:ln w="76200" cap="flat" algn="ctr">
            <a:solidFill>
              <a:srgbClr val="FF6600"/>
            </a:solidFill>
          </a:ln>
          <a:effectLst>
            <a:outerShdw dist="50800" dir="5400000" rotWithShape="0">
              <a:srgbClr val="4E3B30">
                <a:alpha val="59999"/>
              </a:srgbClr>
            </a:outerShdw>
          </a:effectLst>
        </p:spPr>
        <p:txBody>
          <a:bodyPr/>
          <a:lstStyle/>
          <a:p>
            <a:pPr eaLnBrk="1" hangingPunct="1">
              <a:buFont typeface="Wingdings 2" pitchFamily="18" charset="2"/>
              <a:buNone/>
              <a:defRPr/>
            </a:pPr>
            <a:r>
              <a:rPr lang="it-IT" sz="6000" smtClean="0">
                <a:solidFill>
                  <a:srgbClr val="C00000"/>
                </a:solidFill>
                <a:latin typeface="Times New Roman" pitchFamily="18" charset="0"/>
                <a:cs typeface="Times New Roman" pitchFamily="18" charset="0"/>
              </a:rPr>
              <a:t> </a:t>
            </a:r>
            <a:r>
              <a:rPr lang="it-IT" sz="3600" smtClean="0">
                <a:solidFill>
                  <a:srgbClr val="C00000"/>
                </a:solidFill>
                <a:latin typeface="Times New Roman" pitchFamily="18" charset="0"/>
                <a:cs typeface="Times New Roman" pitchFamily="18" charset="0"/>
              </a:rPr>
              <a:t> </a:t>
            </a:r>
            <a:r>
              <a:rPr lang="it-IT" sz="4000" b="1" smtClean="0">
                <a:solidFill>
                  <a:srgbClr val="C00000"/>
                </a:solidFill>
                <a:latin typeface="Times New Roman" pitchFamily="18" charset="0"/>
                <a:cs typeface="Times New Roman" pitchFamily="18" charset="0"/>
              </a:rPr>
              <a:t>LA DIDATTICA LABORATORIALE</a:t>
            </a:r>
          </a:p>
          <a:p>
            <a:pPr eaLnBrk="1" hangingPunct="1">
              <a:buFont typeface="Wingdings 2" pitchFamily="18" charset="2"/>
              <a:buNone/>
              <a:defRPr/>
            </a:pPr>
            <a:endParaRPr lang="it-IT" sz="4000" smtClean="0">
              <a:solidFill>
                <a:srgbClr val="C00000"/>
              </a:solidFill>
              <a:latin typeface="Times New Roman" pitchFamily="18" charset="0"/>
              <a:cs typeface="Times New Roman" pitchFamily="18" charset="0"/>
            </a:endParaRPr>
          </a:p>
          <a:p>
            <a:pPr eaLnBrk="1" hangingPunct="1">
              <a:defRPr/>
            </a:pPr>
            <a:r>
              <a:rPr lang="it-IT" sz="4000" b="1" smtClean="0">
                <a:solidFill>
                  <a:srgbClr val="C00000"/>
                </a:solidFill>
                <a:latin typeface="Times New Roman" pitchFamily="18" charset="0"/>
                <a:cs typeface="Times New Roman" pitchFamily="18" charset="0"/>
              </a:rPr>
              <a:t>Come  ?</a:t>
            </a:r>
          </a:p>
          <a:p>
            <a:pPr eaLnBrk="1" hangingPunct="1">
              <a:defRPr/>
            </a:pPr>
            <a:r>
              <a:rPr lang="it-IT" sz="4000" b="1" smtClean="0">
                <a:solidFill>
                  <a:srgbClr val="C00000"/>
                </a:solidFill>
                <a:latin typeface="Times New Roman" pitchFamily="18" charset="0"/>
                <a:cs typeface="Times New Roman" pitchFamily="18" charset="0"/>
              </a:rPr>
              <a:t>Perché ?</a:t>
            </a:r>
          </a:p>
          <a:p>
            <a:pPr eaLnBrk="1" hangingPunct="1">
              <a:defRPr/>
            </a:pPr>
            <a:r>
              <a:rPr lang="it-IT" sz="4000" b="1" smtClean="0">
                <a:solidFill>
                  <a:srgbClr val="C00000"/>
                </a:solidFill>
                <a:latin typeface="Times New Roman" pitchFamily="18" charset="0"/>
                <a:cs typeface="Times New Roman" pitchFamily="18" charset="0"/>
              </a:rPr>
              <a:t>Per chi ?</a:t>
            </a:r>
          </a:p>
        </p:txBody>
      </p:sp>
      <p:sp>
        <p:nvSpPr>
          <p:cNvPr id="6" name="Segnaposto piè di pagina 5"/>
          <p:cNvSpPr>
            <a:spLocks noGrp="1"/>
          </p:cNvSpPr>
          <p:nvPr>
            <p:ph type="ftr" sz="quarter" idx="11"/>
          </p:nvPr>
        </p:nvSpPr>
        <p:spPr/>
        <p:txBody>
          <a:bodyPr/>
          <a:lstStyle/>
          <a:p>
            <a:pPr>
              <a:defRPr/>
            </a:pPr>
            <a:r>
              <a:rPr lang="it-IT" smtClean="0"/>
              <a:t>I.R.A.S.E. Nazionale</a:t>
            </a:r>
            <a:endParaRPr lang="it-IT" dirty="0"/>
          </a:p>
        </p:txBody>
      </p:sp>
      <p:graphicFrame>
        <p:nvGraphicFramePr>
          <p:cNvPr id="4" name="Diagramma 3"/>
          <p:cNvGraphicFramePr/>
          <p:nvPr/>
        </p:nvGraphicFramePr>
        <p:xfrm>
          <a:off x="3053482" y="2286397"/>
          <a:ext cx="6084168" cy="40368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340" name="CasellaDiTesto 6"/>
          <p:cNvSpPr txBox="1">
            <a:spLocks noChangeArrowheads="1"/>
          </p:cNvSpPr>
          <p:nvPr/>
        </p:nvSpPr>
        <p:spPr bwMode="auto">
          <a:xfrm>
            <a:off x="6227763" y="6488113"/>
            <a:ext cx="2916237" cy="369887"/>
          </a:xfrm>
          <a:prstGeom prst="rect">
            <a:avLst/>
          </a:prstGeom>
          <a:noFill/>
          <a:ln w="9525">
            <a:noFill/>
            <a:miter lim="800000"/>
            <a:headEnd/>
            <a:tailEnd/>
          </a:ln>
        </p:spPr>
        <p:txBody>
          <a:bodyPr>
            <a:spAutoFit/>
          </a:bodyPr>
          <a:lstStyle/>
          <a:p>
            <a:pPr algn="r"/>
            <a:r>
              <a:rPr lang="it-IT">
                <a:latin typeface="Franklin Gothic Book" pitchFamily="34" charset="0"/>
              </a:rPr>
              <a:t>Rosa Venuti - Presidente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pPr>
              <a:defRPr/>
            </a:pPr>
            <a:r>
              <a:rPr lang="it-IT" smtClean="0"/>
              <a:t>I.R.A.S.E. Nazionale</a:t>
            </a:r>
            <a:endParaRPr lang="it-IT"/>
          </a:p>
        </p:txBody>
      </p:sp>
      <p:sp>
        <p:nvSpPr>
          <p:cNvPr id="7" name="Arrotonda angolo diagonale rettangolo 6"/>
          <p:cNvSpPr/>
          <p:nvPr/>
        </p:nvSpPr>
        <p:spPr>
          <a:xfrm>
            <a:off x="467544" y="1124744"/>
            <a:ext cx="4464496" cy="2448272"/>
          </a:xfrm>
          <a:prstGeom prst="round2DiagRect">
            <a:avLst>
              <a:gd name="adj1" fmla="val 5256"/>
              <a:gd name="adj2" fmla="val 0"/>
            </a:avLst>
          </a:prstGeom>
          <a:solidFill>
            <a:srgbClr val="FFFF99"/>
          </a:solidFill>
          <a:scene3d>
            <a:camera prst="isometricOffAxis1Righ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sz="2800" b="1" dirty="0">
                <a:solidFill>
                  <a:srgbClr val="C00000"/>
                </a:solidFill>
                <a:latin typeface="Times New Roman" pitchFamily="18" charset="0"/>
                <a:cs typeface="Times New Roman" pitchFamily="18" charset="0"/>
              </a:rPr>
              <a:t>Consente</a:t>
            </a:r>
            <a:r>
              <a:rPr lang="it-IT" sz="2800" dirty="0">
                <a:solidFill>
                  <a:srgbClr val="003300"/>
                </a:solidFill>
                <a:latin typeface="Times New Roman" pitchFamily="18" charset="0"/>
                <a:cs typeface="Times New Roman" pitchFamily="18" charset="0"/>
              </a:rPr>
              <a:t> di imparare facendo, più motivante del prima studia e poi applica.</a:t>
            </a:r>
          </a:p>
        </p:txBody>
      </p:sp>
      <p:sp>
        <p:nvSpPr>
          <p:cNvPr id="8" name="Arrotonda angolo diagonale rettangolo 7"/>
          <p:cNvSpPr/>
          <p:nvPr/>
        </p:nvSpPr>
        <p:spPr>
          <a:xfrm>
            <a:off x="4860032" y="1556792"/>
            <a:ext cx="4283968" cy="4320480"/>
          </a:xfrm>
          <a:prstGeom prst="round2DiagRect">
            <a:avLst/>
          </a:prstGeom>
          <a:solidFill>
            <a:srgbClr val="FFFFFF"/>
          </a:solidFill>
          <a:scene3d>
            <a:camera prst="perspectiveContrastingLeftFacing"/>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sz="2800" b="1" dirty="0">
              <a:solidFill>
                <a:srgbClr val="003300"/>
              </a:solidFill>
              <a:latin typeface="Arial" pitchFamily="34" charset="0"/>
              <a:cs typeface="Arial" pitchFamily="34" charset="0"/>
            </a:endParaRPr>
          </a:p>
          <a:p>
            <a:pPr algn="ctr" fontAlgn="auto">
              <a:spcBef>
                <a:spcPts val="0"/>
              </a:spcBef>
              <a:spcAft>
                <a:spcPts val="0"/>
              </a:spcAft>
              <a:defRPr/>
            </a:pPr>
            <a:r>
              <a:rPr lang="it-IT" sz="2800" b="1" dirty="0">
                <a:solidFill>
                  <a:srgbClr val="C00000"/>
                </a:solidFill>
                <a:latin typeface="Arial" pitchFamily="34" charset="0"/>
                <a:cs typeface="Arial" pitchFamily="34" charset="0"/>
              </a:rPr>
              <a:t>Non è centrato </a:t>
            </a:r>
            <a:r>
              <a:rPr lang="it-IT" sz="2800" dirty="0">
                <a:solidFill>
                  <a:srgbClr val="003300"/>
                </a:solidFill>
                <a:latin typeface="Arial" pitchFamily="34" charset="0"/>
                <a:cs typeface="Arial" pitchFamily="34" charset="0"/>
              </a:rPr>
              <a:t>solo su un tipo di intelligenza ma articolato per livelli di complessità, su cui possono situarsi per rispondere senza omologarsi. </a:t>
            </a:r>
          </a:p>
          <a:p>
            <a:pPr algn="ctr" fontAlgn="auto">
              <a:spcBef>
                <a:spcPts val="0"/>
              </a:spcBef>
              <a:spcAft>
                <a:spcPts val="0"/>
              </a:spcAft>
              <a:defRPr/>
            </a:pPr>
            <a:endParaRPr lang="it-IT" sz="2800" dirty="0">
              <a:solidFill>
                <a:srgbClr val="003300"/>
              </a:solidFill>
            </a:endParaRPr>
          </a:p>
        </p:txBody>
      </p:sp>
      <p:sp>
        <p:nvSpPr>
          <p:cNvPr id="9" name="Arrotonda angolo diagonale rettangolo 8"/>
          <p:cNvSpPr/>
          <p:nvPr/>
        </p:nvSpPr>
        <p:spPr>
          <a:xfrm>
            <a:off x="1259632" y="3861048"/>
            <a:ext cx="3168352" cy="2232248"/>
          </a:xfrm>
          <a:prstGeom prst="round2DiagRect">
            <a:avLst/>
          </a:prstGeom>
          <a:solidFill>
            <a:srgbClr val="CCFF99"/>
          </a:solidFill>
          <a:scene3d>
            <a:camera prst="isometricOffAxis1Righ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sz="2800" b="1" dirty="0">
              <a:solidFill>
                <a:srgbClr val="003300"/>
              </a:solidFill>
              <a:latin typeface="Arial" pitchFamily="34" charset="0"/>
              <a:cs typeface="Arial" pitchFamily="34" charset="0"/>
            </a:endParaRPr>
          </a:p>
          <a:p>
            <a:pPr algn="ctr" fontAlgn="auto">
              <a:spcBef>
                <a:spcPts val="0"/>
              </a:spcBef>
              <a:spcAft>
                <a:spcPts val="0"/>
              </a:spcAft>
              <a:defRPr/>
            </a:pPr>
            <a:endParaRPr lang="it-IT" sz="2800" b="1" dirty="0">
              <a:solidFill>
                <a:srgbClr val="003300"/>
              </a:solidFill>
              <a:latin typeface="Arial" pitchFamily="34" charset="0"/>
              <a:cs typeface="Arial" pitchFamily="34" charset="0"/>
            </a:endParaRPr>
          </a:p>
          <a:p>
            <a:pPr algn="ctr" fontAlgn="auto">
              <a:spcBef>
                <a:spcPts val="0"/>
              </a:spcBef>
              <a:spcAft>
                <a:spcPts val="0"/>
              </a:spcAft>
              <a:defRPr/>
            </a:pPr>
            <a:endParaRPr lang="it-IT" sz="2800" b="1" dirty="0">
              <a:solidFill>
                <a:srgbClr val="003300"/>
              </a:solidFill>
              <a:latin typeface="Arial" pitchFamily="34" charset="0"/>
              <a:cs typeface="Arial" pitchFamily="34" charset="0"/>
            </a:endParaRPr>
          </a:p>
          <a:p>
            <a:pPr algn="ctr" fontAlgn="auto">
              <a:spcBef>
                <a:spcPts val="0"/>
              </a:spcBef>
              <a:spcAft>
                <a:spcPts val="0"/>
              </a:spcAft>
              <a:defRPr/>
            </a:pPr>
            <a:r>
              <a:rPr lang="it-IT" sz="2800" b="1" dirty="0">
                <a:solidFill>
                  <a:srgbClr val="C00000"/>
                </a:solidFill>
                <a:latin typeface="Arial" pitchFamily="34" charset="0"/>
                <a:cs typeface="Arial" pitchFamily="34" charset="0"/>
              </a:rPr>
              <a:t>Consente</a:t>
            </a:r>
            <a:r>
              <a:rPr lang="it-IT" sz="2800" dirty="0">
                <a:solidFill>
                  <a:srgbClr val="003300"/>
                </a:solidFill>
                <a:latin typeface="Arial" pitchFamily="34" charset="0"/>
                <a:cs typeface="Arial" pitchFamily="34" charset="0"/>
              </a:rPr>
              <a:t> di acquisire un metodo di lavoro personale.</a:t>
            </a:r>
          </a:p>
          <a:p>
            <a:pPr algn="ctr" fontAlgn="auto">
              <a:spcBef>
                <a:spcPts val="0"/>
              </a:spcBef>
              <a:spcAft>
                <a:spcPts val="0"/>
              </a:spcAft>
              <a:defRPr/>
            </a:pPr>
            <a:endParaRPr lang="it-IT" sz="2800" dirty="0">
              <a:solidFill>
                <a:srgbClr val="003300"/>
              </a:solidFill>
              <a:latin typeface="Arial" pitchFamily="34" charset="0"/>
              <a:cs typeface="Arial" pitchFamily="34" charset="0"/>
            </a:endParaRPr>
          </a:p>
          <a:p>
            <a:pPr algn="ctr" fontAlgn="auto">
              <a:spcBef>
                <a:spcPts val="0"/>
              </a:spcBef>
              <a:spcAft>
                <a:spcPts val="0"/>
              </a:spcAft>
              <a:defRPr/>
            </a:pPr>
            <a:endParaRPr lang="it-IT" sz="2800" dirty="0">
              <a:solidFill>
                <a:srgbClr val="003300"/>
              </a:solidFill>
              <a:latin typeface="Arial" pitchFamily="34" charset="0"/>
              <a:cs typeface="Arial" pitchFamily="34" charset="0"/>
            </a:endParaRPr>
          </a:p>
          <a:p>
            <a:pPr algn="ctr" fontAlgn="auto">
              <a:spcBef>
                <a:spcPts val="0"/>
              </a:spcBef>
              <a:spcAft>
                <a:spcPts val="0"/>
              </a:spcAft>
              <a:defRPr/>
            </a:pPr>
            <a:endParaRPr lang="it-IT" sz="2800" dirty="0">
              <a:solidFill>
                <a:srgbClr val="0033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pPr>
              <a:defRPr/>
            </a:pPr>
            <a:r>
              <a:rPr lang="it-IT" smtClean="0"/>
              <a:t>I.R.A.S.E. Nazionale</a:t>
            </a:r>
            <a:endParaRPr lang="it-IT"/>
          </a:p>
        </p:txBody>
      </p:sp>
      <p:sp>
        <p:nvSpPr>
          <p:cNvPr id="25602" name="Rettangolo 5"/>
          <p:cNvSpPr>
            <a:spLocks noChangeArrowheads="1"/>
          </p:cNvSpPr>
          <p:nvPr/>
        </p:nvSpPr>
        <p:spPr bwMode="auto">
          <a:xfrm>
            <a:off x="684213" y="549275"/>
            <a:ext cx="8459787" cy="1066800"/>
          </a:xfrm>
          <a:prstGeom prst="rect">
            <a:avLst/>
          </a:prstGeom>
          <a:noFill/>
          <a:ln w="9525">
            <a:noFill/>
            <a:miter lim="800000"/>
            <a:headEnd/>
            <a:tailEnd/>
          </a:ln>
        </p:spPr>
        <p:txBody>
          <a:bodyPr>
            <a:spAutoFit/>
          </a:bodyPr>
          <a:lstStyle/>
          <a:p>
            <a:pPr algn="r"/>
            <a:r>
              <a:rPr lang="it-IT" sz="3200" b="1">
                <a:solidFill>
                  <a:srgbClr val="C00000"/>
                </a:solidFill>
                <a:latin typeface="Times New Roman" pitchFamily="18" charset="0"/>
                <a:cs typeface="Times New Roman" pitchFamily="18" charset="0"/>
              </a:rPr>
              <a:t>La didattica laboratoriale per imparare la complessità della società odierna </a:t>
            </a:r>
            <a:endParaRPr lang="it-IT" sz="3200">
              <a:latin typeface="Times New Roman" pitchFamily="18" charset="0"/>
              <a:cs typeface="Times New Roman" pitchFamily="18" charset="0"/>
            </a:endParaRPr>
          </a:p>
        </p:txBody>
      </p:sp>
      <p:sp>
        <p:nvSpPr>
          <p:cNvPr id="25603" name="Rettangolo 9"/>
          <p:cNvSpPr>
            <a:spLocks noChangeArrowheads="1"/>
          </p:cNvSpPr>
          <p:nvPr/>
        </p:nvSpPr>
        <p:spPr bwMode="auto">
          <a:xfrm>
            <a:off x="539750" y="1844675"/>
            <a:ext cx="7920038" cy="4478338"/>
          </a:xfrm>
          <a:prstGeom prst="rect">
            <a:avLst/>
          </a:prstGeom>
          <a:noFill/>
          <a:ln w="9525">
            <a:noFill/>
            <a:miter lim="800000"/>
            <a:headEnd/>
            <a:tailEnd/>
          </a:ln>
        </p:spPr>
        <p:txBody>
          <a:bodyPr>
            <a:spAutoFit/>
          </a:bodyPr>
          <a:lstStyle/>
          <a:p>
            <a:pPr algn="ctr"/>
            <a:r>
              <a:rPr lang="it-IT" sz="3200">
                <a:solidFill>
                  <a:srgbClr val="003300"/>
                </a:solidFill>
                <a:latin typeface="Times New Roman" pitchFamily="18" charset="0"/>
                <a:cs typeface="Times New Roman" pitchFamily="18" charset="0"/>
              </a:rPr>
              <a:t>La didattica laboratoriale presuppone, per antonomasia, l’uso della </a:t>
            </a:r>
            <a:r>
              <a:rPr lang="it-IT" sz="3200" b="1" i="1">
                <a:solidFill>
                  <a:srgbClr val="003300"/>
                </a:solidFill>
                <a:latin typeface="Times New Roman" pitchFamily="18" charset="0"/>
                <a:cs typeface="Times New Roman" pitchFamily="18" charset="0"/>
              </a:rPr>
              <a:t>metodologia</a:t>
            </a:r>
            <a:r>
              <a:rPr lang="it-IT" sz="3200">
                <a:solidFill>
                  <a:srgbClr val="003300"/>
                </a:solidFill>
                <a:latin typeface="Times New Roman" pitchFamily="18" charset="0"/>
                <a:cs typeface="Times New Roman" pitchFamily="18" charset="0"/>
              </a:rPr>
              <a:t> </a:t>
            </a:r>
            <a:r>
              <a:rPr lang="it-IT" sz="3200" b="1" i="1">
                <a:solidFill>
                  <a:srgbClr val="003300"/>
                </a:solidFill>
                <a:latin typeface="Times New Roman" pitchFamily="18" charset="0"/>
                <a:cs typeface="Times New Roman" pitchFamily="18" charset="0"/>
              </a:rPr>
              <a:t>della ricerca,</a:t>
            </a:r>
            <a:r>
              <a:rPr lang="it-IT" sz="3200">
                <a:solidFill>
                  <a:srgbClr val="003300"/>
                </a:solidFill>
                <a:latin typeface="Times New Roman" pitchFamily="18" charset="0"/>
                <a:cs typeface="Times New Roman" pitchFamily="18" charset="0"/>
              </a:rPr>
              <a:t> pertanto intende il laboratorio non solo come uno spazio fisico attrezzato in maniera specifica ai fini di una determinata produzione, ma come situazione, come modalità di lavoro, anche in aula, dove docenti ed allievi progettano, sperimentano, ricercano agendo la loro fantasia e la loro creatività.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pPr>
              <a:defRPr/>
            </a:pPr>
            <a:r>
              <a:rPr lang="it-IT" smtClean="0"/>
              <a:t>I.R.A.S.E. Nazionale</a:t>
            </a:r>
            <a:endParaRPr lang="it-IT"/>
          </a:p>
        </p:txBody>
      </p:sp>
      <p:sp>
        <p:nvSpPr>
          <p:cNvPr id="26626" name="Rettangolo 5"/>
          <p:cNvSpPr>
            <a:spLocks noChangeArrowheads="1"/>
          </p:cNvSpPr>
          <p:nvPr/>
        </p:nvSpPr>
        <p:spPr bwMode="auto">
          <a:xfrm>
            <a:off x="611188" y="836613"/>
            <a:ext cx="7993062" cy="5453062"/>
          </a:xfrm>
          <a:prstGeom prst="rect">
            <a:avLst/>
          </a:prstGeom>
          <a:noFill/>
          <a:ln w="9525">
            <a:noFill/>
            <a:miter lim="800000"/>
            <a:headEnd/>
            <a:tailEnd/>
          </a:ln>
        </p:spPr>
        <p:txBody>
          <a:bodyPr>
            <a:spAutoFit/>
          </a:bodyPr>
          <a:lstStyle/>
          <a:p>
            <a:pPr algn="ctr"/>
            <a:endParaRPr lang="it-IT" sz="3200">
              <a:solidFill>
                <a:srgbClr val="003300"/>
              </a:solidFill>
              <a:latin typeface="Times New Roman" pitchFamily="18" charset="0"/>
              <a:cs typeface="Times New Roman" pitchFamily="18" charset="0"/>
            </a:endParaRPr>
          </a:p>
          <a:p>
            <a:pPr algn="ctr"/>
            <a:r>
              <a:rPr lang="it-IT" sz="3200">
                <a:solidFill>
                  <a:srgbClr val="003300"/>
                </a:solidFill>
                <a:latin typeface="Times New Roman" pitchFamily="18" charset="0"/>
                <a:cs typeface="Times New Roman" pitchFamily="18" charset="0"/>
              </a:rPr>
              <a:t>Nella didattica laboratoriale l'enfasi </a:t>
            </a:r>
          </a:p>
          <a:p>
            <a:pPr algn="ctr"/>
            <a:r>
              <a:rPr lang="it-IT" sz="3200">
                <a:solidFill>
                  <a:srgbClr val="003300"/>
                </a:solidFill>
                <a:latin typeface="Times New Roman" pitchFamily="18" charset="0"/>
                <a:cs typeface="Times New Roman" pitchFamily="18" charset="0"/>
              </a:rPr>
              <a:t>si pone sulla </a:t>
            </a:r>
            <a:r>
              <a:rPr lang="it-IT" sz="3200" b="1" i="1">
                <a:solidFill>
                  <a:srgbClr val="003300"/>
                </a:solidFill>
                <a:latin typeface="Times New Roman" pitchFamily="18" charset="0"/>
                <a:cs typeface="Times New Roman" pitchFamily="18" charset="0"/>
              </a:rPr>
              <a:t>relazione educativa </a:t>
            </a:r>
          </a:p>
          <a:p>
            <a:pPr algn="ctr"/>
            <a:r>
              <a:rPr lang="it-IT" sz="3200">
                <a:solidFill>
                  <a:srgbClr val="003300"/>
                </a:solidFill>
                <a:latin typeface="Times New Roman" pitchFamily="18" charset="0"/>
                <a:cs typeface="Times New Roman" pitchFamily="18" charset="0"/>
              </a:rPr>
              <a:t>(dalla trasmissione/riproduzione della conoscenza alla costruzione della conoscenza); sulla </a:t>
            </a:r>
            <a:r>
              <a:rPr lang="it-IT" sz="3200" b="1" i="1">
                <a:solidFill>
                  <a:srgbClr val="C00000"/>
                </a:solidFill>
                <a:latin typeface="Times New Roman" pitchFamily="18" charset="0"/>
                <a:cs typeface="Times New Roman" pitchFamily="18" charset="0"/>
              </a:rPr>
              <a:t>motivazione</a:t>
            </a:r>
            <a:r>
              <a:rPr lang="it-IT" sz="3200">
                <a:solidFill>
                  <a:srgbClr val="003300"/>
                </a:solidFill>
                <a:latin typeface="Times New Roman" pitchFamily="18" charset="0"/>
                <a:cs typeface="Times New Roman" pitchFamily="18" charset="0"/>
              </a:rPr>
              <a:t>, sulla </a:t>
            </a:r>
            <a:r>
              <a:rPr lang="it-IT" sz="3200" b="1" i="1">
                <a:solidFill>
                  <a:srgbClr val="C00000"/>
                </a:solidFill>
                <a:latin typeface="Times New Roman" pitchFamily="18" charset="0"/>
                <a:cs typeface="Times New Roman" pitchFamily="18" charset="0"/>
              </a:rPr>
              <a:t>curiosità</a:t>
            </a:r>
            <a:r>
              <a:rPr lang="it-IT" sz="3200">
                <a:solidFill>
                  <a:srgbClr val="003300"/>
                </a:solidFill>
                <a:latin typeface="Times New Roman" pitchFamily="18" charset="0"/>
                <a:cs typeface="Times New Roman" pitchFamily="18" charset="0"/>
              </a:rPr>
              <a:t>, sulla </a:t>
            </a:r>
            <a:r>
              <a:rPr lang="it-IT" sz="3200" b="1" i="1">
                <a:solidFill>
                  <a:srgbClr val="002060"/>
                </a:solidFill>
                <a:latin typeface="Times New Roman" pitchFamily="18" charset="0"/>
                <a:cs typeface="Times New Roman" pitchFamily="18" charset="0"/>
              </a:rPr>
              <a:t>partecipazione</a:t>
            </a:r>
            <a:r>
              <a:rPr lang="it-IT" sz="3200" b="1">
                <a:solidFill>
                  <a:srgbClr val="003300"/>
                </a:solidFill>
                <a:latin typeface="Times New Roman" pitchFamily="18" charset="0"/>
                <a:cs typeface="Times New Roman" pitchFamily="18" charset="0"/>
              </a:rPr>
              <a:t>,</a:t>
            </a:r>
            <a:r>
              <a:rPr lang="it-IT" sz="3200">
                <a:solidFill>
                  <a:srgbClr val="003300"/>
                </a:solidFill>
                <a:latin typeface="Times New Roman" pitchFamily="18" charset="0"/>
                <a:cs typeface="Times New Roman" pitchFamily="18" charset="0"/>
              </a:rPr>
              <a:t> sulla </a:t>
            </a:r>
            <a:r>
              <a:rPr lang="it-IT" sz="3200" b="1" i="1">
                <a:solidFill>
                  <a:srgbClr val="002060"/>
                </a:solidFill>
                <a:latin typeface="Times New Roman" pitchFamily="18" charset="0"/>
                <a:cs typeface="Times New Roman" pitchFamily="18" charset="0"/>
              </a:rPr>
              <a:t>problematizzazione</a:t>
            </a:r>
            <a:r>
              <a:rPr lang="it-IT" sz="3200">
                <a:solidFill>
                  <a:srgbClr val="003300"/>
                </a:solidFill>
                <a:latin typeface="Times New Roman" pitchFamily="18" charset="0"/>
                <a:cs typeface="Times New Roman" pitchFamily="18" charset="0"/>
              </a:rPr>
              <a:t>; sull'</a:t>
            </a:r>
            <a:r>
              <a:rPr lang="it-IT" sz="3200" b="1" i="1">
                <a:solidFill>
                  <a:srgbClr val="002060"/>
                </a:solidFill>
                <a:latin typeface="Times New Roman" pitchFamily="18" charset="0"/>
                <a:cs typeface="Times New Roman" pitchFamily="18" charset="0"/>
              </a:rPr>
              <a:t>apprendimento personalizzato </a:t>
            </a:r>
            <a:r>
              <a:rPr lang="it-IT" sz="3200">
                <a:solidFill>
                  <a:srgbClr val="003300"/>
                </a:solidFill>
                <a:latin typeface="Times New Roman" pitchFamily="18" charset="0"/>
                <a:cs typeface="Times New Roman" pitchFamily="18" charset="0"/>
              </a:rPr>
              <a:t>e l'</a:t>
            </a:r>
            <a:r>
              <a:rPr lang="it-IT" sz="3200" b="1" i="1">
                <a:solidFill>
                  <a:srgbClr val="003300"/>
                </a:solidFill>
                <a:latin typeface="Times New Roman" pitchFamily="18" charset="0"/>
                <a:cs typeface="Times New Roman" pitchFamily="18" charset="0"/>
              </a:rPr>
              <a:t>uso degli stili cognitivi </a:t>
            </a:r>
            <a:r>
              <a:rPr lang="it-IT" sz="3200">
                <a:solidFill>
                  <a:srgbClr val="003300"/>
                </a:solidFill>
                <a:latin typeface="Times New Roman" pitchFamily="18" charset="0"/>
                <a:cs typeface="Times New Roman" pitchFamily="18" charset="0"/>
              </a:rPr>
              <a:t>e della </a:t>
            </a:r>
            <a:r>
              <a:rPr lang="it-IT" sz="3200" b="1" i="1">
                <a:solidFill>
                  <a:srgbClr val="003300"/>
                </a:solidFill>
                <a:latin typeface="Times New Roman" pitchFamily="18" charset="0"/>
                <a:cs typeface="Times New Roman" pitchFamily="18" charset="0"/>
              </a:rPr>
              <a:t>metacognizione</a:t>
            </a:r>
            <a:r>
              <a:rPr lang="it-IT" sz="3200">
                <a:solidFill>
                  <a:srgbClr val="003300"/>
                </a:solidFill>
                <a:latin typeface="Times New Roman" pitchFamily="18" charset="0"/>
                <a:cs typeface="Times New Roman" pitchFamily="18" charset="0"/>
              </a:rPr>
              <a:t>;</a:t>
            </a:r>
          </a:p>
          <a:p>
            <a:pPr algn="ctr"/>
            <a:r>
              <a:rPr lang="it-IT" sz="3200">
                <a:solidFill>
                  <a:srgbClr val="003300"/>
                </a:solidFill>
                <a:latin typeface="Times New Roman" pitchFamily="18" charset="0"/>
                <a:cs typeface="Times New Roman" pitchFamily="18" charset="0"/>
              </a:rPr>
              <a:t> sul </a:t>
            </a:r>
            <a:r>
              <a:rPr lang="it-IT" sz="3200" b="1" i="1">
                <a:solidFill>
                  <a:srgbClr val="003300"/>
                </a:solidFill>
                <a:latin typeface="Times New Roman" pitchFamily="18" charset="0"/>
                <a:cs typeface="Times New Roman" pitchFamily="18" charset="0"/>
              </a:rPr>
              <a:t>metodo della ricerca</a:t>
            </a:r>
            <a:r>
              <a:rPr lang="it-IT" sz="3200">
                <a:solidFill>
                  <a:srgbClr val="003300"/>
                </a:solidFill>
                <a:latin typeface="Times New Roman" pitchFamily="18" charset="0"/>
                <a:cs typeface="Times New Roman" pitchFamily="18" charset="0"/>
              </a:rPr>
              <a:t>; </a:t>
            </a:r>
          </a:p>
          <a:p>
            <a:pPr algn="ctr"/>
            <a:r>
              <a:rPr lang="it-IT" sz="3200">
                <a:solidFill>
                  <a:srgbClr val="003300"/>
                </a:solidFill>
                <a:latin typeface="Times New Roman" pitchFamily="18" charset="0"/>
                <a:cs typeface="Times New Roman" pitchFamily="18" charset="0"/>
              </a:rPr>
              <a:t>sulla </a:t>
            </a:r>
            <a:r>
              <a:rPr lang="it-IT" sz="3200" b="1" i="1">
                <a:solidFill>
                  <a:srgbClr val="C00000"/>
                </a:solidFill>
                <a:latin typeface="Times New Roman" pitchFamily="18" charset="0"/>
                <a:cs typeface="Times New Roman" pitchFamily="18" charset="0"/>
              </a:rPr>
              <a:t>socializzazione</a:t>
            </a:r>
            <a:r>
              <a:rPr lang="it-IT" sz="3200">
                <a:solidFill>
                  <a:srgbClr val="003300"/>
                </a:solidFill>
                <a:latin typeface="Times New Roman" pitchFamily="18" charset="0"/>
                <a:cs typeface="Times New Roman" pitchFamily="18" charset="0"/>
              </a:rPr>
              <a:t> e  sulla </a:t>
            </a:r>
            <a:r>
              <a:rPr lang="it-IT" sz="3200" b="1" i="1">
                <a:solidFill>
                  <a:srgbClr val="C00000"/>
                </a:solidFill>
                <a:latin typeface="Times New Roman" pitchFamily="18" charset="0"/>
                <a:cs typeface="Times New Roman" pitchFamily="18" charset="0"/>
              </a:rPr>
              <a:t>solidarietà</a:t>
            </a:r>
            <a:r>
              <a:rPr lang="it-IT" sz="3200">
                <a:solidFill>
                  <a:srgbClr val="003300"/>
                </a:solidFill>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pPr>
              <a:defRPr/>
            </a:pPr>
            <a:r>
              <a:rPr lang="it-IT" smtClean="0"/>
              <a:t>I.R.A.S.E. Nazionale</a:t>
            </a:r>
            <a:endParaRPr lang="it-IT"/>
          </a:p>
        </p:txBody>
      </p:sp>
      <p:sp>
        <p:nvSpPr>
          <p:cNvPr id="27650" name="Rettangolo 10"/>
          <p:cNvSpPr>
            <a:spLocks noChangeArrowheads="1"/>
          </p:cNvSpPr>
          <p:nvPr/>
        </p:nvSpPr>
        <p:spPr bwMode="auto">
          <a:xfrm>
            <a:off x="1366838" y="549275"/>
            <a:ext cx="7777162" cy="1384300"/>
          </a:xfrm>
          <a:prstGeom prst="rect">
            <a:avLst/>
          </a:prstGeom>
          <a:noFill/>
          <a:ln w="9525">
            <a:noFill/>
            <a:miter lim="800000"/>
            <a:headEnd/>
            <a:tailEnd/>
          </a:ln>
        </p:spPr>
        <p:txBody>
          <a:bodyPr>
            <a:spAutoFit/>
          </a:bodyPr>
          <a:lstStyle/>
          <a:p>
            <a:pPr algn="r"/>
            <a:r>
              <a:rPr lang="it-IT" sz="2800" b="1">
                <a:solidFill>
                  <a:srgbClr val="003300"/>
                </a:solidFill>
                <a:latin typeface="Times New Roman" pitchFamily="18" charset="0"/>
                <a:cs typeface="Times New Roman" pitchFamily="18" charset="0"/>
              </a:rPr>
              <a:t>LABORATORIO</a:t>
            </a:r>
          </a:p>
          <a:p>
            <a:pPr algn="r"/>
            <a:r>
              <a:rPr lang="it-IT" sz="2800" b="1">
                <a:solidFill>
                  <a:srgbClr val="003300"/>
                </a:solidFill>
                <a:latin typeface="Times New Roman" pitchFamily="18" charset="0"/>
                <a:cs typeface="Times New Roman" pitchFamily="18" charset="0"/>
              </a:rPr>
              <a:t> E PROGETTAZIONE DIDATTICA</a:t>
            </a:r>
          </a:p>
          <a:p>
            <a:pPr algn="r"/>
            <a:endParaRPr lang="it-IT" sz="2800">
              <a:solidFill>
                <a:srgbClr val="003300"/>
              </a:solidFill>
              <a:latin typeface="Times New Roman" pitchFamily="18" charset="0"/>
              <a:cs typeface="Times New Roman" pitchFamily="18" charset="0"/>
            </a:endParaRPr>
          </a:p>
        </p:txBody>
      </p:sp>
      <p:sp>
        <p:nvSpPr>
          <p:cNvPr id="27651" name="Rettangolo 11"/>
          <p:cNvSpPr>
            <a:spLocks noChangeArrowheads="1"/>
          </p:cNvSpPr>
          <p:nvPr/>
        </p:nvSpPr>
        <p:spPr bwMode="auto">
          <a:xfrm>
            <a:off x="574675" y="1844675"/>
            <a:ext cx="8569325" cy="4524375"/>
          </a:xfrm>
          <a:prstGeom prst="rect">
            <a:avLst/>
          </a:prstGeom>
          <a:noFill/>
          <a:ln w="9525">
            <a:noFill/>
            <a:miter lim="800000"/>
            <a:headEnd/>
            <a:tailEnd/>
          </a:ln>
        </p:spPr>
        <p:txBody>
          <a:bodyPr>
            <a:spAutoFit/>
          </a:bodyPr>
          <a:lstStyle/>
          <a:p>
            <a:pPr>
              <a:buFontTx/>
              <a:buChar char="-"/>
            </a:pPr>
            <a:r>
              <a:rPr lang="it-IT" sz="3200" b="1">
                <a:solidFill>
                  <a:srgbClr val="003300"/>
                </a:solidFill>
                <a:latin typeface="Times New Roman" pitchFamily="18" charset="0"/>
                <a:cs typeface="Times New Roman" pitchFamily="18" charset="0"/>
              </a:rPr>
              <a:t>Elaborazione </a:t>
            </a:r>
            <a:r>
              <a:rPr lang="it-IT" sz="3200">
                <a:solidFill>
                  <a:srgbClr val="003300"/>
                </a:solidFill>
                <a:latin typeface="Times New Roman" pitchFamily="18" charset="0"/>
                <a:cs typeface="Times New Roman" pitchFamily="18" charset="0"/>
              </a:rPr>
              <a:t>di </a:t>
            </a:r>
            <a:r>
              <a:rPr lang="it-IT" sz="3200" b="1" i="1">
                <a:solidFill>
                  <a:srgbClr val="C00000"/>
                </a:solidFill>
                <a:latin typeface="Times New Roman" pitchFamily="18" charset="0"/>
                <a:cs typeface="Times New Roman" pitchFamily="18" charset="0"/>
              </a:rPr>
              <a:t>indicazioni didattiche differenziate</a:t>
            </a:r>
            <a:r>
              <a:rPr lang="it-IT" sz="3200">
                <a:solidFill>
                  <a:srgbClr val="003300"/>
                </a:solidFill>
                <a:latin typeface="Times New Roman" pitchFamily="18" charset="0"/>
                <a:cs typeface="Times New Roman" pitchFamily="18" charset="0"/>
              </a:rPr>
              <a:t>, adatte alle caratteristiche cognitive dei singoli alunni: diversi stili cognitivi, diversi modi di apprendimento, diverse intelligenze che apprendono in modi distinti; </a:t>
            </a:r>
          </a:p>
          <a:p>
            <a:pPr>
              <a:buFontTx/>
              <a:buChar char="-"/>
            </a:pPr>
            <a:endParaRPr lang="it-IT" sz="3200">
              <a:solidFill>
                <a:srgbClr val="003300"/>
              </a:solidFill>
              <a:latin typeface="Times New Roman" pitchFamily="18" charset="0"/>
              <a:cs typeface="Times New Roman" pitchFamily="18" charset="0"/>
            </a:endParaRPr>
          </a:p>
          <a:p>
            <a:r>
              <a:rPr lang="it-IT" sz="3200">
                <a:solidFill>
                  <a:srgbClr val="003300"/>
                </a:solidFill>
                <a:latin typeface="Times New Roman" pitchFamily="18" charset="0"/>
                <a:cs typeface="Times New Roman" pitchFamily="18" charset="0"/>
              </a:rPr>
              <a:t>- </a:t>
            </a:r>
            <a:r>
              <a:rPr lang="it-IT" sz="3200" b="1">
                <a:solidFill>
                  <a:srgbClr val="003300"/>
                </a:solidFill>
                <a:latin typeface="Times New Roman" pitchFamily="18" charset="0"/>
                <a:cs typeface="Times New Roman" pitchFamily="18" charset="0"/>
              </a:rPr>
              <a:t>Individuazione e indicazione </a:t>
            </a:r>
            <a:r>
              <a:rPr lang="it-IT" sz="3200" b="1">
                <a:solidFill>
                  <a:srgbClr val="C00000"/>
                </a:solidFill>
                <a:latin typeface="Times New Roman" pitchFamily="18" charset="0"/>
                <a:cs typeface="Times New Roman" pitchFamily="18" charset="0"/>
              </a:rPr>
              <a:t>di </a:t>
            </a:r>
            <a:r>
              <a:rPr lang="it-IT" sz="3200" b="1" i="1">
                <a:solidFill>
                  <a:srgbClr val="C00000"/>
                </a:solidFill>
                <a:latin typeface="Times New Roman" pitchFamily="18" charset="0"/>
                <a:cs typeface="Times New Roman" pitchFamily="18" charset="0"/>
              </a:rPr>
              <a:t>modalità flessibili di accesso</a:t>
            </a:r>
            <a:r>
              <a:rPr lang="it-IT" sz="3200">
                <a:solidFill>
                  <a:srgbClr val="003300"/>
                </a:solidFill>
                <a:latin typeface="Times New Roman" pitchFamily="18" charset="0"/>
                <a:cs typeface="Times New Roman" pitchFamily="18" charset="0"/>
              </a:rPr>
              <a:t> e di </a:t>
            </a:r>
            <a:r>
              <a:rPr lang="it-IT" sz="3200" b="1" i="1">
                <a:solidFill>
                  <a:srgbClr val="002060"/>
                </a:solidFill>
                <a:latin typeface="Times New Roman" pitchFamily="18" charset="0"/>
                <a:cs typeface="Times New Roman" pitchFamily="18" charset="0"/>
              </a:rPr>
              <a:t>utilizzazione delle conoscenze acquisite;</a:t>
            </a:r>
            <a:r>
              <a:rPr lang="it-IT" sz="3200">
                <a:solidFill>
                  <a:srgbClr val="003300"/>
                </a:solidFill>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pPr>
              <a:defRPr/>
            </a:pPr>
            <a:r>
              <a:rPr lang="it-IT" smtClean="0"/>
              <a:t>I.R.A.S.E. Nazionale</a:t>
            </a:r>
            <a:endParaRPr lang="it-IT"/>
          </a:p>
        </p:txBody>
      </p:sp>
      <p:sp>
        <p:nvSpPr>
          <p:cNvPr id="28674" name="Rettangolo 2"/>
          <p:cNvSpPr>
            <a:spLocks noChangeArrowheads="1"/>
          </p:cNvSpPr>
          <p:nvPr/>
        </p:nvSpPr>
        <p:spPr bwMode="auto">
          <a:xfrm>
            <a:off x="323850" y="981075"/>
            <a:ext cx="8496300" cy="5632450"/>
          </a:xfrm>
          <a:prstGeom prst="rect">
            <a:avLst/>
          </a:prstGeom>
          <a:noFill/>
          <a:ln w="9525">
            <a:noFill/>
            <a:miter lim="800000"/>
            <a:headEnd/>
            <a:tailEnd/>
          </a:ln>
        </p:spPr>
        <p:txBody>
          <a:bodyPr>
            <a:spAutoFit/>
          </a:bodyPr>
          <a:lstStyle/>
          <a:p>
            <a:r>
              <a:rPr lang="it-IT" sz="4000">
                <a:solidFill>
                  <a:srgbClr val="003300"/>
                </a:solidFill>
                <a:latin typeface="Times New Roman" pitchFamily="18" charset="0"/>
                <a:cs typeface="Times New Roman" pitchFamily="18" charset="0"/>
              </a:rPr>
              <a:t>- </a:t>
            </a:r>
            <a:r>
              <a:rPr lang="it-IT" sz="4000" b="1" i="1">
                <a:solidFill>
                  <a:srgbClr val="C00000"/>
                </a:solidFill>
                <a:latin typeface="Times New Roman" pitchFamily="18" charset="0"/>
                <a:cs typeface="Times New Roman" pitchFamily="18" charset="0"/>
              </a:rPr>
              <a:t>Costruzione</a:t>
            </a:r>
            <a:r>
              <a:rPr lang="it-IT" sz="4000">
                <a:solidFill>
                  <a:srgbClr val="003300"/>
                </a:solidFill>
                <a:latin typeface="Times New Roman" pitchFamily="18" charset="0"/>
                <a:cs typeface="Times New Roman" pitchFamily="18" charset="0"/>
              </a:rPr>
              <a:t> delle </a:t>
            </a:r>
            <a:r>
              <a:rPr lang="it-IT" sz="4000" i="1">
                <a:solidFill>
                  <a:srgbClr val="003300"/>
                </a:solidFill>
                <a:latin typeface="Times New Roman" pitchFamily="18" charset="0"/>
                <a:cs typeface="Times New Roman" pitchFamily="18" charset="0"/>
              </a:rPr>
              <a:t>concettualità di base</a:t>
            </a:r>
            <a:r>
              <a:rPr lang="it-IT" sz="4000">
                <a:solidFill>
                  <a:srgbClr val="003300"/>
                </a:solidFill>
                <a:latin typeface="Times New Roman" pitchFamily="18" charset="0"/>
                <a:cs typeface="Times New Roman" pitchFamily="18" charset="0"/>
              </a:rPr>
              <a:t> necessarie a comprendere schemi più complessi che possano dare origine a percorsi interdisciplinari e transdisciplinari; </a:t>
            </a:r>
          </a:p>
          <a:p>
            <a:r>
              <a:rPr lang="it-IT" sz="4000">
                <a:solidFill>
                  <a:srgbClr val="003300"/>
                </a:solidFill>
                <a:latin typeface="Times New Roman" pitchFamily="18" charset="0"/>
                <a:cs typeface="Times New Roman" pitchFamily="18" charset="0"/>
              </a:rPr>
              <a:t>- </a:t>
            </a:r>
            <a:r>
              <a:rPr lang="it-IT" sz="4000" b="1" i="1">
                <a:solidFill>
                  <a:srgbClr val="C00000"/>
                </a:solidFill>
                <a:latin typeface="Times New Roman" pitchFamily="18" charset="0"/>
                <a:cs typeface="Times New Roman" pitchFamily="18" charset="0"/>
              </a:rPr>
              <a:t>Diversificazione</a:t>
            </a:r>
            <a:r>
              <a:rPr lang="it-IT" sz="4000" i="1">
                <a:solidFill>
                  <a:srgbClr val="003300"/>
                </a:solidFill>
                <a:latin typeface="Times New Roman" pitchFamily="18" charset="0"/>
                <a:cs typeface="Times New Roman" pitchFamily="18" charset="0"/>
              </a:rPr>
              <a:t> delle metodologie</a:t>
            </a:r>
            <a:r>
              <a:rPr lang="it-IT" sz="4000">
                <a:solidFill>
                  <a:srgbClr val="003300"/>
                </a:solidFill>
                <a:latin typeface="Times New Roman" pitchFamily="18" charset="0"/>
                <a:cs typeface="Times New Roman" pitchFamily="18" charset="0"/>
              </a:rPr>
              <a:t> di insegnamento e di valutazione rispetto alle modalità di apprendimento del singolo.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pPr>
              <a:defRPr/>
            </a:pPr>
            <a:r>
              <a:rPr lang="it-IT" smtClean="0"/>
              <a:t>I.R.A.S.E. Nazionale</a:t>
            </a:r>
            <a:endParaRPr lang="it-IT"/>
          </a:p>
        </p:txBody>
      </p:sp>
      <p:sp>
        <p:nvSpPr>
          <p:cNvPr id="29698" name="Rettangolo 2"/>
          <p:cNvSpPr>
            <a:spLocks noChangeArrowheads="1"/>
          </p:cNvSpPr>
          <p:nvPr/>
        </p:nvSpPr>
        <p:spPr bwMode="auto">
          <a:xfrm>
            <a:off x="468313" y="908050"/>
            <a:ext cx="8280400" cy="5584825"/>
          </a:xfrm>
          <a:prstGeom prst="rect">
            <a:avLst/>
          </a:prstGeom>
          <a:noFill/>
          <a:ln w="9525">
            <a:noFill/>
            <a:miter lim="800000"/>
            <a:headEnd/>
            <a:tailEnd/>
          </a:ln>
        </p:spPr>
        <p:txBody>
          <a:bodyPr>
            <a:spAutoFit/>
          </a:bodyPr>
          <a:lstStyle/>
          <a:p>
            <a:pPr algn="ctr"/>
            <a:r>
              <a:rPr lang="it-IT" sz="3600">
                <a:solidFill>
                  <a:srgbClr val="003300"/>
                </a:solidFill>
                <a:latin typeface="Times New Roman" pitchFamily="18" charset="0"/>
                <a:cs typeface="Times New Roman" pitchFamily="18" charset="0"/>
              </a:rPr>
              <a:t>Le teorie sottese a tali concezioni dell’apprendimento si esplicano nella </a:t>
            </a:r>
            <a:r>
              <a:rPr lang="it-IT" sz="3600" b="1" i="1">
                <a:solidFill>
                  <a:srgbClr val="003300"/>
                </a:solidFill>
                <a:latin typeface="Times New Roman" pitchFamily="18" charset="0"/>
                <a:cs typeface="Times New Roman" pitchFamily="18" charset="0"/>
              </a:rPr>
              <a:t>didattica laboratoriale </a:t>
            </a:r>
            <a:r>
              <a:rPr lang="it-IT" sz="3600">
                <a:solidFill>
                  <a:srgbClr val="003300"/>
                </a:solidFill>
                <a:latin typeface="Times New Roman" pitchFamily="18" charset="0"/>
                <a:cs typeface="Times New Roman" pitchFamily="18" charset="0"/>
              </a:rPr>
              <a:t>che interpreta il </a:t>
            </a:r>
            <a:r>
              <a:rPr lang="it-IT" sz="3600" b="1" i="1">
                <a:solidFill>
                  <a:srgbClr val="C00000"/>
                </a:solidFill>
                <a:latin typeface="Times New Roman" pitchFamily="18" charset="0"/>
                <a:cs typeface="Times New Roman" pitchFamily="18" charset="0"/>
              </a:rPr>
              <a:t>laboratorio</a:t>
            </a:r>
            <a:r>
              <a:rPr lang="it-IT" sz="3600">
                <a:solidFill>
                  <a:srgbClr val="003300"/>
                </a:solidFill>
                <a:latin typeface="Times New Roman" pitchFamily="18" charset="0"/>
                <a:cs typeface="Times New Roman" pitchFamily="18" charset="0"/>
              </a:rPr>
              <a:t> come un </a:t>
            </a:r>
            <a:r>
              <a:rPr lang="it-IT" sz="3600" b="1" i="1">
                <a:solidFill>
                  <a:srgbClr val="C00000"/>
                </a:solidFill>
                <a:latin typeface="Times New Roman" pitchFamily="18" charset="0"/>
                <a:cs typeface="Times New Roman" pitchFamily="18" charset="0"/>
              </a:rPr>
              <a:t>principio trasversale alla didattica</a:t>
            </a:r>
            <a:r>
              <a:rPr lang="it-IT" sz="3600" b="1" i="1">
                <a:solidFill>
                  <a:srgbClr val="003300"/>
                </a:solidFill>
                <a:latin typeface="Times New Roman" pitchFamily="18" charset="0"/>
                <a:cs typeface="Times New Roman" pitchFamily="18" charset="0"/>
              </a:rPr>
              <a:t>, </a:t>
            </a:r>
            <a:r>
              <a:rPr lang="it-IT" sz="3600">
                <a:solidFill>
                  <a:srgbClr val="003300"/>
                </a:solidFill>
                <a:latin typeface="Times New Roman" pitchFamily="18" charset="0"/>
                <a:cs typeface="Times New Roman" pitchFamily="18" charset="0"/>
              </a:rPr>
              <a:t>come una metodologia didattica, che coinvolge attivamente insegnanti e studenti in percorsi di ricerca, spostando la centralità dall’insegnamento all’apprendimento e quindi dal “programma/contenuto” all’allievo.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pPr>
              <a:defRPr/>
            </a:pPr>
            <a:r>
              <a:rPr lang="it-IT" smtClean="0"/>
              <a:t>I.R.A.S.E. Nazionale</a:t>
            </a:r>
            <a:endParaRPr lang="it-IT"/>
          </a:p>
        </p:txBody>
      </p:sp>
      <p:sp>
        <p:nvSpPr>
          <p:cNvPr id="30722" name="Rettangolo 5"/>
          <p:cNvSpPr>
            <a:spLocks noChangeArrowheads="1"/>
          </p:cNvSpPr>
          <p:nvPr/>
        </p:nvSpPr>
        <p:spPr bwMode="auto">
          <a:xfrm>
            <a:off x="1042988" y="404813"/>
            <a:ext cx="8101012" cy="708025"/>
          </a:xfrm>
          <a:prstGeom prst="rect">
            <a:avLst/>
          </a:prstGeom>
          <a:noFill/>
          <a:ln w="9525">
            <a:noFill/>
            <a:miter lim="800000"/>
            <a:headEnd/>
            <a:tailEnd/>
          </a:ln>
        </p:spPr>
        <p:txBody>
          <a:bodyPr>
            <a:spAutoFit/>
          </a:bodyPr>
          <a:lstStyle/>
          <a:p>
            <a:pPr algn="r"/>
            <a:r>
              <a:rPr lang="it-IT" sz="4000" b="1">
                <a:solidFill>
                  <a:srgbClr val="C00000"/>
                </a:solidFill>
                <a:latin typeface="Times New Roman" pitchFamily="18" charset="0"/>
                <a:cs typeface="Times New Roman" pitchFamily="18" charset="0"/>
              </a:rPr>
              <a:t>Dimensioni del laboratorio</a:t>
            </a:r>
            <a:endParaRPr lang="it-IT" sz="4000">
              <a:latin typeface="Times New Roman" pitchFamily="18" charset="0"/>
              <a:cs typeface="Times New Roman" pitchFamily="18" charset="0"/>
            </a:endParaRPr>
          </a:p>
        </p:txBody>
      </p:sp>
      <p:sp>
        <p:nvSpPr>
          <p:cNvPr id="7" name="Arrotonda angolo diagonale rettangolo 6"/>
          <p:cNvSpPr/>
          <p:nvPr/>
        </p:nvSpPr>
        <p:spPr>
          <a:xfrm>
            <a:off x="683568" y="1772816"/>
            <a:ext cx="7848872" cy="4248472"/>
          </a:xfrm>
          <a:prstGeom prst="round2DiagRect">
            <a:avLst>
              <a:gd name="adj1" fmla="val 16667"/>
              <a:gd name="adj2" fmla="val 7874"/>
            </a:avLst>
          </a:prstGeom>
          <a:solidFill>
            <a:srgbClr val="FFFF99"/>
          </a:solidFill>
          <a:scene3d>
            <a:camera prst="perspectiveAbove"/>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it-IT" sz="4000" b="1" dirty="0">
              <a:solidFill>
                <a:srgbClr val="003300"/>
              </a:solidFill>
              <a:latin typeface="Times New Roman" pitchFamily="18" charset="0"/>
              <a:cs typeface="Times New Roman" pitchFamily="18" charset="0"/>
            </a:endParaRPr>
          </a:p>
          <a:p>
            <a:pPr fontAlgn="auto">
              <a:spcBef>
                <a:spcPts val="0"/>
              </a:spcBef>
              <a:spcAft>
                <a:spcPts val="0"/>
              </a:spcAft>
              <a:defRPr/>
            </a:pPr>
            <a:r>
              <a:rPr lang="it-IT" sz="4000" b="1" dirty="0">
                <a:solidFill>
                  <a:srgbClr val="003300"/>
                </a:solidFill>
                <a:latin typeface="Times New Roman" pitchFamily="18" charset="0"/>
                <a:cs typeface="Times New Roman" pitchFamily="18" charset="0"/>
              </a:rPr>
              <a:t>Il laboratorio è</a:t>
            </a:r>
            <a:r>
              <a:rPr lang="it-IT" sz="4000" dirty="0">
                <a:solidFill>
                  <a:srgbClr val="003300"/>
                </a:solidFill>
                <a:latin typeface="Times New Roman" pitchFamily="18" charset="0"/>
                <a:cs typeface="Times New Roman" pitchFamily="18" charset="0"/>
              </a:rPr>
              <a:t> </a:t>
            </a:r>
          </a:p>
          <a:p>
            <a:pPr fontAlgn="auto">
              <a:spcBef>
                <a:spcPts val="0"/>
              </a:spcBef>
              <a:spcAft>
                <a:spcPts val="0"/>
              </a:spcAft>
              <a:defRPr/>
            </a:pPr>
            <a:r>
              <a:rPr lang="it-IT" sz="4000" b="1" dirty="0">
                <a:solidFill>
                  <a:srgbClr val="003300"/>
                </a:solidFill>
                <a:latin typeface="Times New Roman" pitchFamily="18" charset="0"/>
                <a:cs typeface="Times New Roman" pitchFamily="18" charset="0"/>
              </a:rPr>
              <a:t>- un luogo mentale</a:t>
            </a:r>
            <a:r>
              <a:rPr lang="it-IT" sz="4000" dirty="0">
                <a:solidFill>
                  <a:srgbClr val="003300"/>
                </a:solidFill>
                <a:latin typeface="Times New Roman" pitchFamily="18" charset="0"/>
                <a:cs typeface="Times New Roman" pitchFamily="18" charset="0"/>
              </a:rPr>
              <a:t>, una </a:t>
            </a:r>
            <a:r>
              <a:rPr lang="it-IT" sz="4000" i="1" dirty="0">
                <a:solidFill>
                  <a:srgbClr val="003300"/>
                </a:solidFill>
                <a:latin typeface="Times New Roman" pitchFamily="18" charset="0"/>
                <a:cs typeface="Times New Roman" pitchFamily="18" charset="0"/>
              </a:rPr>
              <a:t>forma mentis</a:t>
            </a:r>
            <a:r>
              <a:rPr lang="it-IT" sz="4000" dirty="0">
                <a:solidFill>
                  <a:srgbClr val="003300"/>
                </a:solidFill>
                <a:latin typeface="Times New Roman" pitchFamily="18" charset="0"/>
                <a:cs typeface="Times New Roman" pitchFamily="18" charset="0"/>
              </a:rPr>
              <a:t>, una pratica del fare che valorizza la centralità dell’allievo</a:t>
            </a:r>
          </a:p>
          <a:p>
            <a:pPr fontAlgn="auto">
              <a:spcBef>
                <a:spcPts val="0"/>
              </a:spcBef>
              <a:spcAft>
                <a:spcPts val="0"/>
              </a:spcAft>
              <a:defRPr/>
            </a:pPr>
            <a:r>
              <a:rPr lang="it-IT" sz="4000" b="1" dirty="0">
                <a:solidFill>
                  <a:srgbClr val="003300"/>
                </a:solidFill>
                <a:latin typeface="Times New Roman" pitchFamily="18" charset="0"/>
                <a:cs typeface="Times New Roman" pitchFamily="18" charset="0"/>
              </a:rPr>
              <a:t>- fisico(strutturato)</a:t>
            </a:r>
            <a:r>
              <a:rPr lang="it-IT" sz="4000" dirty="0">
                <a:solidFill>
                  <a:srgbClr val="003300"/>
                </a:solidFill>
                <a:latin typeface="Times New Roman" pitchFamily="18" charset="0"/>
                <a:cs typeface="Times New Roman" pitchFamily="18" charset="0"/>
              </a:rPr>
              <a:t> </a:t>
            </a:r>
          </a:p>
          <a:p>
            <a:pPr algn="ctr" fontAlgn="auto">
              <a:spcBef>
                <a:spcPts val="0"/>
              </a:spcBef>
              <a:spcAft>
                <a:spcPts val="0"/>
              </a:spcAft>
              <a:defRPr/>
            </a:pPr>
            <a:endParaRPr lang="it-IT" sz="4000" dirty="0">
              <a:solidFill>
                <a:srgbClr val="0033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pPr>
              <a:defRPr/>
            </a:pPr>
            <a:r>
              <a:rPr lang="it-IT" smtClean="0"/>
              <a:t>I.R.A.S.E. Nazionale</a:t>
            </a:r>
            <a:endParaRPr lang="it-IT"/>
          </a:p>
        </p:txBody>
      </p:sp>
      <p:sp>
        <p:nvSpPr>
          <p:cNvPr id="4" name="Arrotonda angolo diagonale rettangolo 3"/>
          <p:cNvSpPr/>
          <p:nvPr/>
        </p:nvSpPr>
        <p:spPr>
          <a:xfrm>
            <a:off x="395536" y="1196752"/>
            <a:ext cx="8424936" cy="5112568"/>
          </a:xfrm>
          <a:prstGeom prst="round2DiagRect">
            <a:avLst>
              <a:gd name="adj1" fmla="val 16667"/>
              <a:gd name="adj2" fmla="val 7874"/>
            </a:avLst>
          </a:prstGeom>
          <a:solidFill>
            <a:srgbClr val="FFFF99"/>
          </a:solidFill>
          <a:scene3d>
            <a:camera prst="perspectiveAbove"/>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it-IT" sz="4000" b="1" dirty="0">
              <a:solidFill>
                <a:srgbClr val="003300"/>
              </a:solidFill>
              <a:latin typeface="Times New Roman" pitchFamily="18" charset="0"/>
              <a:cs typeface="Times New Roman" pitchFamily="18" charset="0"/>
            </a:endParaRPr>
          </a:p>
          <a:p>
            <a:pPr fontAlgn="auto">
              <a:spcBef>
                <a:spcPts val="0"/>
              </a:spcBef>
              <a:spcAft>
                <a:spcPts val="0"/>
              </a:spcAft>
              <a:defRPr/>
            </a:pPr>
            <a:endParaRPr lang="it-IT" sz="4000" b="1" dirty="0">
              <a:solidFill>
                <a:srgbClr val="003300"/>
              </a:solidFill>
              <a:latin typeface="Times New Roman" pitchFamily="18" charset="0"/>
              <a:cs typeface="Times New Roman" pitchFamily="18" charset="0"/>
            </a:endParaRPr>
          </a:p>
          <a:p>
            <a:pPr fontAlgn="auto">
              <a:spcBef>
                <a:spcPts val="0"/>
              </a:spcBef>
              <a:spcAft>
                <a:spcPts val="0"/>
              </a:spcAft>
              <a:defRPr/>
            </a:pPr>
            <a:r>
              <a:rPr lang="it-IT" sz="4000" b="1" dirty="0">
                <a:solidFill>
                  <a:srgbClr val="003300"/>
                </a:solidFill>
                <a:latin typeface="Times New Roman" pitchFamily="18" charset="0"/>
                <a:cs typeface="Times New Roman" pitchFamily="18" charset="0"/>
              </a:rPr>
              <a:t>Il laboratorio è uno spazio </a:t>
            </a:r>
          </a:p>
          <a:p>
            <a:pPr fontAlgn="auto">
              <a:spcBef>
                <a:spcPts val="0"/>
              </a:spcBef>
              <a:spcAft>
                <a:spcPts val="0"/>
              </a:spcAft>
              <a:buFontTx/>
              <a:buChar char="-"/>
              <a:defRPr/>
            </a:pPr>
            <a:r>
              <a:rPr lang="it-IT" sz="3200" b="1" dirty="0">
                <a:solidFill>
                  <a:srgbClr val="003300"/>
                </a:solidFill>
                <a:latin typeface="Times New Roman" pitchFamily="18" charset="0"/>
                <a:cs typeface="Times New Roman" pitchFamily="18" charset="0"/>
              </a:rPr>
              <a:t> di comunicazione</a:t>
            </a:r>
            <a:r>
              <a:rPr lang="it-IT" sz="3200" dirty="0">
                <a:solidFill>
                  <a:srgbClr val="003300"/>
                </a:solidFill>
                <a:latin typeface="Times New Roman" pitchFamily="18" charset="0"/>
                <a:cs typeface="Times New Roman" pitchFamily="18" charset="0"/>
              </a:rPr>
              <a:t>: per dare cittadinanza ai</a:t>
            </a:r>
          </a:p>
          <a:p>
            <a:pPr fontAlgn="auto">
              <a:spcBef>
                <a:spcPts val="0"/>
              </a:spcBef>
              <a:spcAft>
                <a:spcPts val="0"/>
              </a:spcAft>
              <a:defRPr/>
            </a:pPr>
            <a:r>
              <a:rPr lang="it-IT" sz="3200" dirty="0">
                <a:solidFill>
                  <a:srgbClr val="003300"/>
                </a:solidFill>
                <a:latin typeface="Times New Roman" pitchFamily="18" charset="0"/>
                <a:cs typeface="Times New Roman" pitchFamily="18" charset="0"/>
              </a:rPr>
              <a:t> linguaggi verbali e non verbali. </a:t>
            </a:r>
          </a:p>
          <a:p>
            <a:pPr fontAlgn="auto">
              <a:spcBef>
                <a:spcPts val="0"/>
              </a:spcBef>
              <a:spcAft>
                <a:spcPts val="0"/>
              </a:spcAft>
              <a:buFontTx/>
              <a:buChar char="-"/>
              <a:defRPr/>
            </a:pPr>
            <a:r>
              <a:rPr lang="it-IT" sz="3200" b="1" dirty="0">
                <a:solidFill>
                  <a:srgbClr val="003300"/>
                </a:solidFill>
                <a:latin typeface="Times New Roman" pitchFamily="18" charset="0"/>
                <a:cs typeface="Times New Roman" pitchFamily="18" charset="0"/>
              </a:rPr>
              <a:t> </a:t>
            </a:r>
            <a:r>
              <a:rPr lang="it-IT" sz="3200" b="1" dirty="0">
                <a:solidFill>
                  <a:srgbClr val="C00000"/>
                </a:solidFill>
                <a:latin typeface="Times New Roman" pitchFamily="18" charset="0"/>
                <a:cs typeface="Times New Roman" pitchFamily="18" charset="0"/>
              </a:rPr>
              <a:t>di personalizzazione</a:t>
            </a:r>
            <a:r>
              <a:rPr lang="it-IT" sz="3200" dirty="0">
                <a:solidFill>
                  <a:srgbClr val="C00000"/>
                </a:solidFill>
                <a:latin typeface="Times New Roman" pitchFamily="18" charset="0"/>
                <a:cs typeface="Times New Roman" pitchFamily="18" charset="0"/>
              </a:rPr>
              <a:t> </a:t>
            </a:r>
            <a:r>
              <a:rPr lang="it-IT" sz="3200" dirty="0">
                <a:solidFill>
                  <a:srgbClr val="003300"/>
                </a:solidFill>
                <a:latin typeface="Times New Roman" pitchFamily="18" charset="0"/>
                <a:cs typeface="Times New Roman" pitchFamily="18" charset="0"/>
              </a:rPr>
              <a:t>per sviluppare</a:t>
            </a:r>
          </a:p>
          <a:p>
            <a:pPr fontAlgn="auto">
              <a:spcBef>
                <a:spcPts val="0"/>
              </a:spcBef>
              <a:spcAft>
                <a:spcPts val="0"/>
              </a:spcAft>
              <a:defRPr/>
            </a:pPr>
            <a:r>
              <a:rPr lang="it-IT" sz="3200" dirty="0">
                <a:solidFill>
                  <a:srgbClr val="003300"/>
                </a:solidFill>
                <a:latin typeface="Times New Roman" pitchFamily="18" charset="0"/>
                <a:cs typeface="Times New Roman" pitchFamily="18" charset="0"/>
              </a:rPr>
              <a:t> autostima, autonomia culturale e emotiva,  </a:t>
            </a:r>
          </a:p>
          <a:p>
            <a:pPr fontAlgn="auto">
              <a:spcBef>
                <a:spcPts val="0"/>
              </a:spcBef>
              <a:spcAft>
                <a:spcPts val="0"/>
              </a:spcAft>
              <a:defRPr/>
            </a:pPr>
            <a:r>
              <a:rPr lang="it-IT" sz="3200" dirty="0">
                <a:solidFill>
                  <a:srgbClr val="003300"/>
                </a:solidFill>
                <a:latin typeface="Times New Roman" pitchFamily="18" charset="0"/>
                <a:cs typeface="Times New Roman" pitchFamily="18" charset="0"/>
              </a:rPr>
              <a:t> partecipazione. </a:t>
            </a:r>
          </a:p>
          <a:p>
            <a:pPr fontAlgn="auto">
              <a:spcBef>
                <a:spcPts val="0"/>
              </a:spcBef>
              <a:spcAft>
                <a:spcPts val="0"/>
              </a:spcAft>
              <a:defRPr/>
            </a:pPr>
            <a:r>
              <a:rPr lang="it-IT" sz="3200" b="1" dirty="0">
                <a:solidFill>
                  <a:srgbClr val="003300"/>
                </a:solidFill>
                <a:latin typeface="Times New Roman" pitchFamily="18" charset="0"/>
                <a:cs typeface="Times New Roman" pitchFamily="18" charset="0"/>
              </a:rPr>
              <a:t>- </a:t>
            </a:r>
            <a:r>
              <a:rPr lang="it-IT" sz="3200" b="1" dirty="0">
                <a:solidFill>
                  <a:srgbClr val="002060"/>
                </a:solidFill>
                <a:latin typeface="Times New Roman" pitchFamily="18" charset="0"/>
                <a:cs typeface="Times New Roman" pitchFamily="18" charset="0"/>
              </a:rPr>
              <a:t>di esplorazione e di creatività</a:t>
            </a:r>
            <a:endParaRPr lang="it-IT" sz="3200" dirty="0">
              <a:solidFill>
                <a:srgbClr val="002060"/>
              </a:solidFill>
              <a:latin typeface="Times New Roman" pitchFamily="18" charset="0"/>
              <a:cs typeface="Times New Roman" pitchFamily="18" charset="0"/>
            </a:endParaRPr>
          </a:p>
          <a:p>
            <a:pPr fontAlgn="auto">
              <a:spcBef>
                <a:spcPts val="0"/>
              </a:spcBef>
              <a:spcAft>
                <a:spcPts val="0"/>
              </a:spcAft>
              <a:defRPr/>
            </a:pPr>
            <a:r>
              <a:rPr lang="it-IT" sz="3200" b="1" dirty="0">
                <a:solidFill>
                  <a:srgbClr val="003300"/>
                </a:solidFill>
                <a:latin typeface="Times New Roman" pitchFamily="18" charset="0"/>
                <a:cs typeface="Times New Roman" pitchFamily="18" charset="0"/>
              </a:rPr>
              <a:t>- di socializzazione</a:t>
            </a:r>
            <a:endParaRPr lang="it-IT" sz="3200" dirty="0">
              <a:solidFill>
                <a:srgbClr val="003300"/>
              </a:solidFill>
              <a:latin typeface="Times New Roman" pitchFamily="18" charset="0"/>
              <a:cs typeface="Times New Roman" pitchFamily="18" charset="0"/>
            </a:endParaRPr>
          </a:p>
          <a:p>
            <a:pPr fontAlgn="auto">
              <a:spcBef>
                <a:spcPts val="0"/>
              </a:spcBef>
              <a:spcAft>
                <a:spcPts val="0"/>
              </a:spcAft>
              <a:defRPr/>
            </a:pPr>
            <a:endParaRPr lang="it-IT" sz="3200" dirty="0">
              <a:solidFill>
                <a:srgbClr val="003300"/>
              </a:solidFill>
              <a:latin typeface="Times New Roman" pitchFamily="18" charset="0"/>
              <a:cs typeface="Times New Roman" pitchFamily="18" charset="0"/>
            </a:endParaRPr>
          </a:p>
          <a:p>
            <a:pPr algn="ctr" fontAlgn="auto">
              <a:spcBef>
                <a:spcPts val="0"/>
              </a:spcBef>
              <a:spcAft>
                <a:spcPts val="0"/>
              </a:spcAft>
              <a:defRPr/>
            </a:pPr>
            <a:endParaRPr lang="it-IT" sz="4000" dirty="0">
              <a:solidFill>
                <a:srgbClr val="003300"/>
              </a:solidFill>
            </a:endParaRPr>
          </a:p>
        </p:txBody>
      </p:sp>
      <p:sp>
        <p:nvSpPr>
          <p:cNvPr id="31747" name="Rettangolo 5"/>
          <p:cNvSpPr>
            <a:spLocks noChangeArrowheads="1"/>
          </p:cNvSpPr>
          <p:nvPr/>
        </p:nvSpPr>
        <p:spPr bwMode="auto">
          <a:xfrm>
            <a:off x="2411413" y="404813"/>
            <a:ext cx="6732587" cy="708025"/>
          </a:xfrm>
          <a:prstGeom prst="rect">
            <a:avLst/>
          </a:prstGeom>
          <a:noFill/>
          <a:ln w="9525">
            <a:noFill/>
            <a:miter lim="800000"/>
            <a:headEnd/>
            <a:tailEnd/>
          </a:ln>
        </p:spPr>
        <p:txBody>
          <a:bodyPr>
            <a:spAutoFit/>
          </a:bodyPr>
          <a:lstStyle/>
          <a:p>
            <a:pPr algn="r"/>
            <a:r>
              <a:rPr lang="it-IT" sz="4000" b="1">
                <a:solidFill>
                  <a:srgbClr val="C00000"/>
                </a:solidFill>
                <a:latin typeface="Times New Roman" pitchFamily="18" charset="0"/>
                <a:cs typeface="Times New Roman" pitchFamily="18" charset="0"/>
              </a:rPr>
              <a:t>Dimensioni del laboratorio</a:t>
            </a:r>
            <a:endParaRPr lang="it-IT" sz="40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pPr>
              <a:defRPr/>
            </a:pPr>
            <a:r>
              <a:rPr lang="it-IT" smtClean="0"/>
              <a:t>I.R.A.S.E. Nazionale</a:t>
            </a:r>
            <a:endParaRPr lang="it-IT"/>
          </a:p>
        </p:txBody>
      </p:sp>
      <p:sp>
        <p:nvSpPr>
          <p:cNvPr id="6" name="Rettangolo 5"/>
          <p:cNvSpPr/>
          <p:nvPr/>
        </p:nvSpPr>
        <p:spPr>
          <a:xfrm>
            <a:off x="323850" y="549275"/>
            <a:ext cx="8496300" cy="5453063"/>
          </a:xfrm>
          <a:prstGeom prst="rect">
            <a:avLst/>
          </a:prstGeom>
        </p:spPr>
        <p:txBody>
          <a:bodyPr>
            <a:spAutoFit/>
          </a:bodyPr>
          <a:lstStyle/>
          <a:p>
            <a:pPr fontAlgn="auto">
              <a:spcBef>
                <a:spcPts val="0"/>
              </a:spcBef>
              <a:spcAft>
                <a:spcPts val="0"/>
              </a:spcAft>
              <a:defRPr/>
            </a:pPr>
            <a:r>
              <a:rPr lang="it-IT" sz="3200" dirty="0">
                <a:solidFill>
                  <a:srgbClr val="003300"/>
                </a:solidFill>
                <a:latin typeface="Times New Roman" pitchFamily="18" charset="0"/>
                <a:cs typeface="Times New Roman" pitchFamily="18" charset="0"/>
              </a:rPr>
              <a:t>La didattica laboratoriale è un percorso che rende possibile l'offerta di contesti che valorizzano:</a:t>
            </a:r>
          </a:p>
          <a:p>
            <a:pPr fontAlgn="auto">
              <a:spcBef>
                <a:spcPts val="0"/>
              </a:spcBef>
              <a:spcAft>
                <a:spcPts val="0"/>
              </a:spcAft>
              <a:defRPr/>
            </a:pPr>
            <a:r>
              <a:rPr lang="it-IT" sz="3200" dirty="0">
                <a:solidFill>
                  <a:srgbClr val="003300"/>
                </a:solidFill>
                <a:latin typeface="Times New Roman" pitchFamily="18" charset="0"/>
                <a:cs typeface="Times New Roman" pitchFamily="18" charset="0"/>
              </a:rPr>
              <a:t> - </a:t>
            </a:r>
            <a:r>
              <a:rPr lang="it-IT" sz="3200" dirty="0">
                <a:solidFill>
                  <a:srgbClr val="C00000"/>
                </a:solidFill>
                <a:latin typeface="Times New Roman" pitchFamily="18" charset="0"/>
                <a:cs typeface="Times New Roman" pitchFamily="18" charset="0"/>
              </a:rPr>
              <a:t>potenzialità</a:t>
            </a:r>
            <a:r>
              <a:rPr lang="it-IT" sz="3200" dirty="0">
                <a:solidFill>
                  <a:srgbClr val="003300"/>
                </a:solidFill>
                <a:latin typeface="Times New Roman" pitchFamily="18" charset="0"/>
                <a:cs typeface="Times New Roman" pitchFamily="18" charset="0"/>
              </a:rPr>
              <a:t> </a:t>
            </a:r>
          </a:p>
          <a:p>
            <a:pPr fontAlgn="auto">
              <a:spcBef>
                <a:spcPts val="0"/>
              </a:spcBef>
              <a:spcAft>
                <a:spcPts val="0"/>
              </a:spcAft>
              <a:defRPr/>
            </a:pPr>
            <a:r>
              <a:rPr lang="it-IT" sz="3200" dirty="0">
                <a:solidFill>
                  <a:srgbClr val="003300"/>
                </a:solidFill>
                <a:latin typeface="Times New Roman" pitchFamily="18" charset="0"/>
                <a:cs typeface="Times New Roman" pitchFamily="18" charset="0"/>
              </a:rPr>
              <a:t>- </a:t>
            </a:r>
            <a:r>
              <a:rPr lang="it-IT" sz="3200" dirty="0">
                <a:solidFill>
                  <a:schemeClr val="tx1">
                    <a:lumMod val="95000"/>
                    <a:lumOff val="5000"/>
                  </a:schemeClr>
                </a:solidFill>
                <a:latin typeface="Times New Roman" pitchFamily="18" charset="0"/>
                <a:cs typeface="Times New Roman" pitchFamily="18" charset="0"/>
              </a:rPr>
              <a:t>capacità</a:t>
            </a:r>
            <a:r>
              <a:rPr lang="it-IT" sz="3200" dirty="0">
                <a:solidFill>
                  <a:srgbClr val="003300"/>
                </a:solidFill>
                <a:latin typeface="Times New Roman" pitchFamily="18" charset="0"/>
                <a:cs typeface="Times New Roman" pitchFamily="18" charset="0"/>
              </a:rPr>
              <a:t> </a:t>
            </a:r>
          </a:p>
          <a:p>
            <a:pPr fontAlgn="auto">
              <a:spcBef>
                <a:spcPts val="0"/>
              </a:spcBef>
              <a:spcAft>
                <a:spcPts val="0"/>
              </a:spcAft>
              <a:buFontTx/>
              <a:buChar char="-"/>
              <a:defRPr/>
            </a:pPr>
            <a:r>
              <a:rPr lang="it-IT" sz="3200" dirty="0">
                <a:solidFill>
                  <a:srgbClr val="C00000"/>
                </a:solidFill>
                <a:latin typeface="Times New Roman" pitchFamily="18" charset="0"/>
                <a:cs typeface="Times New Roman" pitchFamily="18" charset="0"/>
              </a:rPr>
              <a:t> competenze</a:t>
            </a:r>
            <a:r>
              <a:rPr lang="it-IT" sz="3200" dirty="0">
                <a:solidFill>
                  <a:srgbClr val="003300"/>
                </a:solidFill>
                <a:latin typeface="Times New Roman" pitchFamily="18" charset="0"/>
                <a:cs typeface="Times New Roman" pitchFamily="18" charset="0"/>
              </a:rPr>
              <a:t> </a:t>
            </a:r>
          </a:p>
          <a:p>
            <a:pPr fontAlgn="auto">
              <a:spcBef>
                <a:spcPts val="0"/>
              </a:spcBef>
              <a:spcAft>
                <a:spcPts val="0"/>
              </a:spcAft>
              <a:defRPr/>
            </a:pPr>
            <a:r>
              <a:rPr lang="it-IT" sz="3200" dirty="0">
                <a:solidFill>
                  <a:srgbClr val="003300"/>
                </a:solidFill>
                <a:latin typeface="Times New Roman" pitchFamily="18" charset="0"/>
                <a:cs typeface="Times New Roman" pitchFamily="18" charset="0"/>
              </a:rPr>
              <a:t>per </a:t>
            </a:r>
            <a:r>
              <a:rPr lang="it-IT" sz="3200" i="1" dirty="0">
                <a:solidFill>
                  <a:srgbClr val="003300"/>
                </a:solidFill>
                <a:latin typeface="Times New Roman" pitchFamily="18" charset="0"/>
                <a:cs typeface="Times New Roman" pitchFamily="18" charset="0"/>
              </a:rPr>
              <a:t>imparare a decodificare  la società complessa </a:t>
            </a:r>
            <a:r>
              <a:rPr lang="it-IT" sz="3200" dirty="0">
                <a:solidFill>
                  <a:srgbClr val="003300"/>
                </a:solidFill>
                <a:latin typeface="Times New Roman" pitchFamily="18" charset="0"/>
                <a:cs typeface="Times New Roman" pitchFamily="18" charset="0"/>
              </a:rPr>
              <a:t>attraverso </a:t>
            </a:r>
          </a:p>
          <a:p>
            <a:pPr fontAlgn="auto">
              <a:spcBef>
                <a:spcPts val="0"/>
              </a:spcBef>
              <a:spcAft>
                <a:spcPts val="0"/>
              </a:spcAft>
              <a:defRPr/>
            </a:pPr>
            <a:r>
              <a:rPr lang="it-IT" sz="3200" dirty="0">
                <a:solidFill>
                  <a:srgbClr val="003300"/>
                </a:solidFill>
                <a:latin typeface="Times New Roman" pitchFamily="18" charset="0"/>
                <a:cs typeface="Times New Roman" pitchFamily="18" charset="0"/>
              </a:rPr>
              <a:t>- lo studio delle discipline e delle interconnessioni</a:t>
            </a:r>
          </a:p>
          <a:p>
            <a:pPr fontAlgn="auto">
              <a:spcBef>
                <a:spcPts val="0"/>
              </a:spcBef>
              <a:spcAft>
                <a:spcPts val="0"/>
              </a:spcAft>
              <a:buFontTx/>
              <a:buChar char="-"/>
              <a:defRPr/>
            </a:pPr>
            <a:r>
              <a:rPr lang="it-IT" sz="3200" dirty="0">
                <a:solidFill>
                  <a:srgbClr val="003300"/>
                </a:solidFill>
                <a:latin typeface="Times New Roman" pitchFamily="18" charset="0"/>
                <a:cs typeface="Times New Roman" pitchFamily="18" charset="0"/>
              </a:rPr>
              <a:t> la risoluzione dei problemi</a:t>
            </a:r>
          </a:p>
          <a:p>
            <a:pPr fontAlgn="auto">
              <a:spcBef>
                <a:spcPts val="0"/>
              </a:spcBef>
              <a:spcAft>
                <a:spcPts val="0"/>
              </a:spcAft>
              <a:defRPr/>
            </a:pPr>
            <a:r>
              <a:rPr lang="it-IT" sz="3200" dirty="0">
                <a:solidFill>
                  <a:srgbClr val="003300"/>
                </a:solidFill>
                <a:latin typeface="Times New Roman" pitchFamily="18" charset="0"/>
                <a:cs typeface="Times New Roman" pitchFamily="18" charset="0"/>
              </a:rPr>
              <a:t>- la previsione di argomentazioni</a:t>
            </a:r>
          </a:p>
          <a:p>
            <a:pPr fontAlgn="auto">
              <a:spcBef>
                <a:spcPts val="0"/>
              </a:spcBef>
              <a:spcAft>
                <a:spcPts val="0"/>
              </a:spcAft>
              <a:defRPr/>
            </a:pPr>
            <a:r>
              <a:rPr lang="it-IT" sz="3200" dirty="0">
                <a:solidFill>
                  <a:srgbClr val="003300"/>
                </a:solidFill>
                <a:latin typeface="Times New Roman" pitchFamily="18" charset="0"/>
                <a:cs typeface="Times New Roman" pitchFamily="18" charset="0"/>
              </a:rPr>
              <a:t>- la comunicazione.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pPr>
              <a:defRPr/>
            </a:pPr>
            <a:r>
              <a:rPr lang="it-IT" smtClean="0"/>
              <a:t>I.R.A.S.E. Nazionale</a:t>
            </a:r>
            <a:endParaRPr lang="it-IT"/>
          </a:p>
        </p:txBody>
      </p:sp>
      <p:sp>
        <p:nvSpPr>
          <p:cNvPr id="33794" name="Rettangolo 2"/>
          <p:cNvSpPr>
            <a:spLocks noChangeArrowheads="1"/>
          </p:cNvSpPr>
          <p:nvPr/>
        </p:nvSpPr>
        <p:spPr bwMode="auto">
          <a:xfrm>
            <a:off x="468313" y="476250"/>
            <a:ext cx="5399087" cy="2528888"/>
          </a:xfrm>
          <a:prstGeom prst="rect">
            <a:avLst/>
          </a:prstGeom>
          <a:noFill/>
          <a:ln w="9525">
            <a:noFill/>
            <a:miter lim="800000"/>
            <a:headEnd/>
            <a:tailEnd/>
          </a:ln>
        </p:spPr>
        <p:txBody>
          <a:bodyPr>
            <a:spAutoFit/>
          </a:bodyPr>
          <a:lstStyle/>
          <a:p>
            <a:r>
              <a:rPr lang="it-IT" sz="3200" b="1">
                <a:solidFill>
                  <a:srgbClr val="003300"/>
                </a:solidFill>
                <a:latin typeface="Times New Roman" pitchFamily="18" charset="0"/>
                <a:cs typeface="Times New Roman" pitchFamily="18" charset="0"/>
              </a:rPr>
              <a:t>Attori Sociali del processo di insegnamento/apprendimento</a:t>
            </a:r>
          </a:p>
          <a:p>
            <a:r>
              <a:rPr lang="it-IT" sz="3200" b="1" i="1">
                <a:solidFill>
                  <a:srgbClr val="C00000"/>
                </a:solidFill>
                <a:latin typeface="Times New Roman" pitchFamily="18" charset="0"/>
                <a:cs typeface="Times New Roman" pitchFamily="18" charset="0"/>
              </a:rPr>
              <a:t>Docente</a:t>
            </a:r>
          </a:p>
          <a:p>
            <a:r>
              <a:rPr lang="it-IT" sz="3200" b="1" i="1">
                <a:solidFill>
                  <a:srgbClr val="C00000"/>
                </a:solidFill>
                <a:latin typeface="Times New Roman" pitchFamily="18" charset="0"/>
                <a:cs typeface="Times New Roman" pitchFamily="18" charset="0"/>
              </a:rPr>
              <a:t>Gruppo</a:t>
            </a:r>
          </a:p>
          <a:p>
            <a:r>
              <a:rPr lang="it-IT" sz="3200" b="1" i="1">
                <a:solidFill>
                  <a:srgbClr val="C00000"/>
                </a:solidFill>
                <a:latin typeface="Times New Roman" pitchFamily="18" charset="0"/>
                <a:cs typeface="Times New Roman" pitchFamily="18" charset="0"/>
              </a:rPr>
              <a:t>Allievi</a:t>
            </a:r>
          </a:p>
        </p:txBody>
      </p:sp>
      <p:sp>
        <p:nvSpPr>
          <p:cNvPr id="6" name="Arrotonda angolo diagonale rettangolo 5"/>
          <p:cNvSpPr/>
          <p:nvPr/>
        </p:nvSpPr>
        <p:spPr>
          <a:xfrm>
            <a:off x="3383360" y="2060848"/>
            <a:ext cx="5760640" cy="1224136"/>
          </a:xfrm>
          <a:prstGeom prst="round2DiagRect">
            <a:avLst/>
          </a:prstGeom>
          <a:solidFill>
            <a:srgbClr val="FFFFCC"/>
          </a:solidFill>
          <a:scene3d>
            <a:camera prst="isometricOffAxis2Lef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sz="2800" b="1" dirty="0">
                <a:solidFill>
                  <a:srgbClr val="C00000"/>
                </a:solidFill>
                <a:latin typeface="Times New Roman" pitchFamily="18" charset="0"/>
                <a:cs typeface="Times New Roman" pitchFamily="18" charset="0"/>
              </a:rPr>
              <a:t> </a:t>
            </a:r>
          </a:p>
          <a:p>
            <a:pPr algn="ctr" fontAlgn="auto">
              <a:spcBef>
                <a:spcPts val="0"/>
              </a:spcBef>
              <a:spcAft>
                <a:spcPts val="0"/>
              </a:spcAft>
              <a:defRPr/>
            </a:pPr>
            <a:r>
              <a:rPr lang="it-IT" sz="2800" b="1" dirty="0">
                <a:solidFill>
                  <a:srgbClr val="C00000"/>
                </a:solidFill>
                <a:latin typeface="Times New Roman" pitchFamily="18" charset="0"/>
                <a:cs typeface="Times New Roman" pitchFamily="18" charset="0"/>
              </a:rPr>
              <a:t>Il docente</a:t>
            </a:r>
            <a:r>
              <a:rPr lang="it-IT" sz="2800" b="1" dirty="0">
                <a:solidFill>
                  <a:prstClr val="black"/>
                </a:solidFill>
                <a:latin typeface="Times New Roman" pitchFamily="18" charset="0"/>
                <a:cs typeface="Times New Roman" pitchFamily="18" charset="0"/>
              </a:rPr>
              <a:t>: regista e garante del processo di insegnamento</a:t>
            </a:r>
          </a:p>
          <a:p>
            <a:pPr algn="ctr" fontAlgn="auto">
              <a:spcBef>
                <a:spcPts val="0"/>
              </a:spcBef>
              <a:spcAft>
                <a:spcPts val="0"/>
              </a:spcAft>
              <a:defRPr/>
            </a:pPr>
            <a:endParaRPr lang="it-IT" sz="2800" dirty="0">
              <a:latin typeface="Times New Roman" pitchFamily="18" charset="0"/>
              <a:cs typeface="Times New Roman" pitchFamily="18" charset="0"/>
            </a:endParaRPr>
          </a:p>
        </p:txBody>
      </p:sp>
      <p:sp>
        <p:nvSpPr>
          <p:cNvPr id="7" name="Arrotonda angolo diagonale rettangolo 6"/>
          <p:cNvSpPr/>
          <p:nvPr/>
        </p:nvSpPr>
        <p:spPr>
          <a:xfrm>
            <a:off x="1763688" y="3645024"/>
            <a:ext cx="6552728" cy="1152128"/>
          </a:xfrm>
          <a:prstGeom prst="round2DiagRect">
            <a:avLst/>
          </a:prstGeom>
          <a:solidFill>
            <a:srgbClr val="CCFFFF"/>
          </a:solidFill>
          <a:scene3d>
            <a:camera prst="isometricOffAxis2Lef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b="1" dirty="0">
              <a:solidFill>
                <a:srgbClr val="C00000"/>
              </a:solidFill>
              <a:latin typeface="Arial" pitchFamily="34" charset="0"/>
              <a:cs typeface="Arial" pitchFamily="34" charset="0"/>
            </a:endParaRPr>
          </a:p>
          <a:p>
            <a:pPr algn="ctr" fontAlgn="auto">
              <a:spcBef>
                <a:spcPts val="0"/>
              </a:spcBef>
              <a:spcAft>
                <a:spcPts val="0"/>
              </a:spcAft>
              <a:defRPr/>
            </a:pPr>
            <a:endParaRPr lang="it-IT" sz="2800" b="1" dirty="0">
              <a:solidFill>
                <a:prstClr val="black"/>
              </a:solidFill>
              <a:latin typeface="Times New Roman" pitchFamily="18" charset="0"/>
              <a:cs typeface="Times New Roman" pitchFamily="18" charset="0"/>
            </a:endParaRPr>
          </a:p>
          <a:p>
            <a:pPr algn="ctr" fontAlgn="auto">
              <a:spcBef>
                <a:spcPts val="0"/>
              </a:spcBef>
              <a:spcAft>
                <a:spcPts val="0"/>
              </a:spcAft>
              <a:defRPr/>
            </a:pPr>
            <a:endParaRPr lang="it-IT" sz="2800" b="1" dirty="0">
              <a:solidFill>
                <a:prstClr val="black"/>
              </a:solidFill>
              <a:latin typeface="Times New Roman" pitchFamily="18" charset="0"/>
              <a:cs typeface="Times New Roman" pitchFamily="18" charset="0"/>
            </a:endParaRPr>
          </a:p>
          <a:p>
            <a:pPr algn="ctr" fontAlgn="auto">
              <a:spcBef>
                <a:spcPts val="0"/>
              </a:spcBef>
              <a:spcAft>
                <a:spcPts val="0"/>
              </a:spcAft>
              <a:defRPr/>
            </a:pPr>
            <a:r>
              <a:rPr lang="it-IT" sz="2800" b="1" dirty="0">
                <a:solidFill>
                  <a:srgbClr val="C00000"/>
                </a:solidFill>
                <a:latin typeface="Times New Roman" pitchFamily="18" charset="0"/>
                <a:cs typeface="Times New Roman" pitchFamily="18" charset="0"/>
              </a:rPr>
              <a:t>Il gruppo</a:t>
            </a:r>
            <a:r>
              <a:rPr lang="it-IT" sz="2800" b="1" dirty="0">
                <a:solidFill>
                  <a:prstClr val="black"/>
                </a:solidFill>
                <a:latin typeface="Times New Roman" pitchFamily="18" charset="0"/>
                <a:cs typeface="Times New Roman" pitchFamily="18" charset="0"/>
              </a:rPr>
              <a:t>: la dimensione significativa della comunità che apprende</a:t>
            </a:r>
          </a:p>
          <a:p>
            <a:pPr algn="ctr" fontAlgn="auto">
              <a:spcBef>
                <a:spcPts val="0"/>
              </a:spcBef>
              <a:spcAft>
                <a:spcPts val="0"/>
              </a:spcAft>
              <a:defRPr/>
            </a:pPr>
            <a:endParaRPr lang="it-IT" sz="2800" b="1" dirty="0">
              <a:solidFill>
                <a:prstClr val="black"/>
              </a:solidFill>
              <a:latin typeface="Times New Roman" pitchFamily="18" charset="0"/>
              <a:cs typeface="Times New Roman" pitchFamily="18" charset="0"/>
            </a:endParaRPr>
          </a:p>
          <a:p>
            <a:pPr algn="ctr" fontAlgn="auto">
              <a:spcBef>
                <a:spcPts val="0"/>
              </a:spcBef>
              <a:spcAft>
                <a:spcPts val="0"/>
              </a:spcAft>
              <a:defRPr/>
            </a:pPr>
            <a:endParaRPr lang="it-IT" sz="2800" b="1" dirty="0">
              <a:solidFill>
                <a:prstClr val="black"/>
              </a:solidFill>
              <a:latin typeface="Times New Roman" pitchFamily="18" charset="0"/>
              <a:cs typeface="Times New Roman" pitchFamily="18" charset="0"/>
            </a:endParaRPr>
          </a:p>
          <a:p>
            <a:pPr algn="ctr" fontAlgn="auto">
              <a:spcBef>
                <a:spcPts val="0"/>
              </a:spcBef>
              <a:spcAft>
                <a:spcPts val="0"/>
              </a:spcAft>
              <a:defRPr/>
            </a:pPr>
            <a:endParaRPr lang="it-IT" dirty="0"/>
          </a:p>
        </p:txBody>
      </p:sp>
      <p:sp>
        <p:nvSpPr>
          <p:cNvPr id="8" name="Arrotonda angolo diagonale rettangolo 7"/>
          <p:cNvSpPr/>
          <p:nvPr/>
        </p:nvSpPr>
        <p:spPr>
          <a:xfrm>
            <a:off x="611560" y="5013176"/>
            <a:ext cx="5616624" cy="1224136"/>
          </a:xfrm>
          <a:prstGeom prst="round2DiagRect">
            <a:avLst/>
          </a:prstGeom>
          <a:solidFill>
            <a:srgbClr val="FFCC66"/>
          </a:solidFill>
          <a:scene3d>
            <a:camera prst="isometricOffAxis2Lef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sz="3200" b="1" dirty="0">
              <a:solidFill>
                <a:srgbClr val="C00000"/>
              </a:solidFill>
              <a:latin typeface="Times New Roman" pitchFamily="18" charset="0"/>
              <a:cs typeface="Times New Roman" pitchFamily="18" charset="0"/>
            </a:endParaRPr>
          </a:p>
          <a:p>
            <a:pPr algn="ctr" fontAlgn="auto">
              <a:spcBef>
                <a:spcPts val="0"/>
              </a:spcBef>
              <a:spcAft>
                <a:spcPts val="0"/>
              </a:spcAft>
              <a:defRPr/>
            </a:pPr>
            <a:r>
              <a:rPr lang="it-IT" sz="2800" b="1" dirty="0">
                <a:solidFill>
                  <a:srgbClr val="C00000"/>
                </a:solidFill>
                <a:latin typeface="Times New Roman" pitchFamily="18" charset="0"/>
                <a:cs typeface="Times New Roman" pitchFamily="18" charset="0"/>
              </a:rPr>
              <a:t>Gli allievi</a:t>
            </a:r>
            <a:r>
              <a:rPr lang="it-IT" sz="2800" b="1" dirty="0">
                <a:solidFill>
                  <a:prstClr val="black"/>
                </a:solidFill>
                <a:latin typeface="Times New Roman" pitchFamily="18" charset="0"/>
                <a:cs typeface="Times New Roman" pitchFamily="18" charset="0"/>
              </a:rPr>
              <a:t>: gli attori sociali del processo di apprendimento</a:t>
            </a:r>
          </a:p>
          <a:p>
            <a:pPr algn="ctr" fontAlgn="auto">
              <a:spcBef>
                <a:spcPts val="0"/>
              </a:spcBef>
              <a:spcAft>
                <a:spcPts val="0"/>
              </a:spcAft>
              <a:defRPr/>
            </a:pPr>
            <a:endParaRPr lang="it-IT" sz="2800" b="1" dirty="0">
              <a:solidFill>
                <a:prstClr val="black"/>
              </a:solidFill>
              <a:latin typeface="Times New Roman" pitchFamily="18" charset="0"/>
              <a:cs typeface="Times New Roman" pitchFamily="18" charset="0"/>
            </a:endParaRPr>
          </a:p>
          <a:p>
            <a:pPr algn="ctr" fontAlgn="auto">
              <a:spcBef>
                <a:spcPts val="0"/>
              </a:spcBef>
              <a:spcAft>
                <a:spcPts val="0"/>
              </a:spcAft>
              <a:defRPr/>
            </a:pPr>
            <a:endParaRPr lang="it-IT"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flipV="1">
            <a:off x="1371600" y="6811963"/>
            <a:ext cx="6400800" cy="46037"/>
          </a:xfrm>
        </p:spPr>
        <p:txBody>
          <a:bodyPr>
            <a:normAutofit fontScale="25000" lnSpcReduction="20000"/>
          </a:bodyPr>
          <a:lstStyle/>
          <a:p>
            <a:pPr eaLnBrk="1" fontAlgn="auto" hangingPunct="1">
              <a:spcAft>
                <a:spcPts val="0"/>
              </a:spcAft>
              <a:buFont typeface="Wingdings 2"/>
              <a:buNone/>
              <a:defRPr/>
            </a:pPr>
            <a:endParaRPr lang="it-IT" dirty="0"/>
          </a:p>
        </p:txBody>
      </p:sp>
      <p:sp>
        <p:nvSpPr>
          <p:cNvPr id="5" name="Segnaposto piè di pagina 4"/>
          <p:cNvSpPr>
            <a:spLocks noGrp="1"/>
          </p:cNvSpPr>
          <p:nvPr>
            <p:ph type="ftr" sz="quarter" idx="11"/>
          </p:nvPr>
        </p:nvSpPr>
        <p:spPr>
          <a:xfrm>
            <a:off x="2700338" y="0"/>
            <a:ext cx="3352800" cy="288925"/>
          </a:xfrm>
        </p:spPr>
        <p:txBody>
          <a:bodyPr/>
          <a:lstStyle/>
          <a:p>
            <a:pPr>
              <a:defRPr/>
            </a:pPr>
            <a:r>
              <a:rPr lang="it-IT" dirty="0" err="1"/>
              <a:t>I.R.A.S.E.</a:t>
            </a:r>
            <a:r>
              <a:rPr lang="it-IT" dirty="0"/>
              <a:t> </a:t>
            </a:r>
            <a:r>
              <a:rPr lang="it-IT" dirty="0" smtClean="0"/>
              <a:t>Nazionale</a:t>
            </a:r>
            <a:endParaRPr lang="it-IT" dirty="0"/>
          </a:p>
        </p:txBody>
      </p:sp>
      <p:sp>
        <p:nvSpPr>
          <p:cNvPr id="16387" name="Rettangolo 8"/>
          <p:cNvSpPr>
            <a:spLocks noChangeArrowheads="1"/>
          </p:cNvSpPr>
          <p:nvPr/>
        </p:nvSpPr>
        <p:spPr bwMode="auto">
          <a:xfrm>
            <a:off x="1187450" y="1125538"/>
            <a:ext cx="7200900" cy="4400550"/>
          </a:xfrm>
          <a:prstGeom prst="rect">
            <a:avLst/>
          </a:prstGeom>
          <a:noFill/>
          <a:ln w="9525">
            <a:noFill/>
            <a:miter lim="800000"/>
            <a:headEnd/>
            <a:tailEnd/>
          </a:ln>
        </p:spPr>
        <p:txBody>
          <a:bodyPr>
            <a:spAutoFit/>
          </a:bodyPr>
          <a:lstStyle/>
          <a:p>
            <a:pPr algn="ctr"/>
            <a:r>
              <a:rPr lang="it-IT" sz="4000">
                <a:solidFill>
                  <a:srgbClr val="003300"/>
                </a:solidFill>
                <a:latin typeface="Times New Roman" pitchFamily="18" charset="0"/>
                <a:cs typeface="Times New Roman" pitchFamily="18" charset="0"/>
              </a:rPr>
              <a:t>La </a:t>
            </a:r>
            <a:r>
              <a:rPr lang="it-IT" sz="4000" b="1" i="1">
                <a:solidFill>
                  <a:srgbClr val="002060"/>
                </a:solidFill>
                <a:latin typeface="Times New Roman" pitchFamily="18" charset="0"/>
                <a:cs typeface="Times New Roman" pitchFamily="18" charset="0"/>
              </a:rPr>
              <a:t>scuola</a:t>
            </a:r>
            <a:r>
              <a:rPr lang="it-IT" sz="4000">
                <a:solidFill>
                  <a:srgbClr val="003300"/>
                </a:solidFill>
                <a:latin typeface="Times New Roman" pitchFamily="18" charset="0"/>
                <a:cs typeface="Times New Roman" pitchFamily="18" charset="0"/>
              </a:rPr>
              <a:t> intesa come </a:t>
            </a:r>
            <a:r>
              <a:rPr lang="it-IT" sz="4000" b="1" i="1">
                <a:solidFill>
                  <a:srgbClr val="C00000"/>
                </a:solidFill>
                <a:latin typeface="Times New Roman" pitchFamily="18" charset="0"/>
                <a:cs typeface="Times New Roman" pitchFamily="18" charset="0"/>
              </a:rPr>
              <a:t>LABORATORIO</a:t>
            </a:r>
            <a:r>
              <a:rPr lang="it-IT" sz="4000">
                <a:solidFill>
                  <a:srgbClr val="003300"/>
                </a:solidFill>
                <a:latin typeface="Times New Roman" pitchFamily="18" charset="0"/>
                <a:cs typeface="Times New Roman" pitchFamily="18" charset="0"/>
              </a:rPr>
              <a:t> è il luogo in cui non solo si elaborano i saperi, ma anche un insieme di opportunità formative per produrre nuove conoscenze e sviluppare               nuove competenze. </a:t>
            </a:r>
            <a:endParaRPr lang="it-IT" sz="4000">
              <a:solidFill>
                <a:srgbClr val="003300"/>
              </a:solidFill>
              <a:latin typeface="Franklin Gothic Book"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pPr>
              <a:defRPr/>
            </a:pPr>
            <a:r>
              <a:rPr lang="it-IT" smtClean="0"/>
              <a:t>I.R.A.S.E. Nazionale</a:t>
            </a:r>
            <a:endParaRPr lang="it-IT"/>
          </a:p>
        </p:txBody>
      </p:sp>
      <p:sp>
        <p:nvSpPr>
          <p:cNvPr id="34818" name="Rettangolo 6"/>
          <p:cNvSpPr>
            <a:spLocks noChangeArrowheads="1"/>
          </p:cNvSpPr>
          <p:nvPr/>
        </p:nvSpPr>
        <p:spPr bwMode="auto">
          <a:xfrm>
            <a:off x="323850" y="476250"/>
            <a:ext cx="8496300" cy="5916613"/>
          </a:xfrm>
          <a:prstGeom prst="rect">
            <a:avLst/>
          </a:prstGeom>
          <a:noFill/>
          <a:ln w="9525">
            <a:noFill/>
            <a:miter lim="800000"/>
            <a:headEnd/>
            <a:tailEnd/>
          </a:ln>
        </p:spPr>
        <p:txBody>
          <a:bodyPr>
            <a:spAutoFit/>
          </a:bodyPr>
          <a:lstStyle/>
          <a:p>
            <a:r>
              <a:rPr lang="it-IT" sz="3200" b="1" i="1">
                <a:solidFill>
                  <a:srgbClr val="C00000"/>
                </a:solidFill>
                <a:latin typeface="Times New Roman" pitchFamily="18" charset="0"/>
                <a:cs typeface="Times New Roman" pitchFamily="18" charset="0"/>
              </a:rPr>
              <a:t>Principi di epistemologia operativa del metodo laboratoriale</a:t>
            </a:r>
          </a:p>
          <a:p>
            <a:endParaRPr lang="it-IT" sz="1000" b="1" i="1">
              <a:latin typeface="Times New Roman" pitchFamily="18" charset="0"/>
              <a:cs typeface="Times New Roman" pitchFamily="18" charset="0"/>
            </a:endParaRPr>
          </a:p>
          <a:p>
            <a:r>
              <a:rPr lang="it-IT" sz="2800" b="1" i="1">
                <a:solidFill>
                  <a:srgbClr val="003300"/>
                </a:solidFill>
                <a:latin typeface="Times New Roman" pitchFamily="18" charset="0"/>
                <a:cs typeface="Times New Roman" pitchFamily="18" charset="0"/>
              </a:rPr>
              <a:t>Le attività proposte </a:t>
            </a:r>
            <a:r>
              <a:rPr lang="it-IT" sz="2800" b="1">
                <a:solidFill>
                  <a:srgbClr val="003300"/>
                </a:solidFill>
                <a:latin typeface="Times New Roman" pitchFamily="18" charset="0"/>
                <a:cs typeface="Times New Roman" pitchFamily="18" charset="0"/>
              </a:rPr>
              <a:t>nel laboratorio formativo dovrebbero</a:t>
            </a:r>
          </a:p>
          <a:p>
            <a:r>
              <a:rPr lang="it-IT" sz="2800" i="1">
                <a:solidFill>
                  <a:srgbClr val="003300"/>
                </a:solidFill>
                <a:latin typeface="Times New Roman" pitchFamily="18" charset="0"/>
                <a:cs typeface="Times New Roman" pitchFamily="18" charset="0"/>
              </a:rPr>
              <a:t>-  prestarsi ad una </a:t>
            </a:r>
            <a:r>
              <a:rPr lang="it-IT" sz="2800" b="1" i="1">
                <a:solidFill>
                  <a:srgbClr val="003300"/>
                </a:solidFill>
                <a:latin typeface="Times New Roman" pitchFamily="18" charset="0"/>
                <a:cs typeface="Times New Roman" pitchFamily="18" charset="0"/>
              </a:rPr>
              <a:t>manipolazione concreta</a:t>
            </a:r>
            <a:endParaRPr lang="it-IT" sz="2800">
              <a:solidFill>
                <a:srgbClr val="003300"/>
              </a:solidFill>
              <a:latin typeface="Times New Roman" pitchFamily="18" charset="0"/>
              <a:cs typeface="Times New Roman" pitchFamily="18" charset="0"/>
            </a:endParaRPr>
          </a:p>
          <a:p>
            <a:r>
              <a:rPr lang="it-IT" sz="2800" i="1">
                <a:solidFill>
                  <a:srgbClr val="003300"/>
                </a:solidFill>
                <a:latin typeface="Times New Roman" pitchFamily="18" charset="0"/>
                <a:cs typeface="Times New Roman" pitchFamily="18" charset="0"/>
              </a:rPr>
              <a:t>-  implicare le </a:t>
            </a:r>
            <a:r>
              <a:rPr lang="it-IT" sz="2800" b="1" i="1">
                <a:solidFill>
                  <a:srgbClr val="003300"/>
                </a:solidFill>
                <a:latin typeface="Times New Roman" pitchFamily="18" charset="0"/>
                <a:cs typeface="Times New Roman" pitchFamily="18" charset="0"/>
              </a:rPr>
              <a:t>operazioni cruciali</a:t>
            </a:r>
          </a:p>
          <a:p>
            <a:r>
              <a:rPr lang="it-IT" sz="2800" i="1">
                <a:solidFill>
                  <a:srgbClr val="003300"/>
                </a:solidFill>
                <a:latin typeface="Times New Roman" pitchFamily="18" charset="0"/>
                <a:cs typeface="Times New Roman" pitchFamily="18" charset="0"/>
              </a:rPr>
              <a:t>- non</a:t>
            </a:r>
            <a:r>
              <a:rPr lang="it-IT" sz="2800" b="1" i="1">
                <a:solidFill>
                  <a:srgbClr val="003300"/>
                </a:solidFill>
                <a:latin typeface="Times New Roman" pitchFamily="18" charset="0"/>
                <a:cs typeface="Times New Roman" pitchFamily="18" charset="0"/>
              </a:rPr>
              <a:t> </a:t>
            </a:r>
            <a:r>
              <a:rPr lang="it-IT" sz="2800" i="1">
                <a:solidFill>
                  <a:srgbClr val="003300"/>
                </a:solidFill>
                <a:latin typeface="Times New Roman" pitchFamily="18" charset="0"/>
                <a:cs typeface="Times New Roman" pitchFamily="18" charset="0"/>
              </a:rPr>
              <a:t> avere una </a:t>
            </a:r>
            <a:r>
              <a:rPr lang="it-IT" sz="2800" b="1" i="1">
                <a:solidFill>
                  <a:srgbClr val="003300"/>
                </a:solidFill>
                <a:latin typeface="Times New Roman" pitchFamily="18" charset="0"/>
                <a:cs typeface="Times New Roman" pitchFamily="18" charset="0"/>
              </a:rPr>
              <a:t>soluzione unica</a:t>
            </a:r>
          </a:p>
          <a:p>
            <a:r>
              <a:rPr lang="it-IT" sz="2800" i="1">
                <a:solidFill>
                  <a:srgbClr val="003300"/>
                </a:solidFill>
                <a:latin typeface="Times New Roman" pitchFamily="18" charset="0"/>
                <a:cs typeface="Times New Roman" pitchFamily="18" charset="0"/>
              </a:rPr>
              <a:t>- provocare uno “</a:t>
            </a:r>
            <a:r>
              <a:rPr lang="it-IT" sz="2800" b="1" i="1">
                <a:solidFill>
                  <a:srgbClr val="003300"/>
                </a:solidFill>
                <a:latin typeface="Times New Roman" pitchFamily="18" charset="0"/>
                <a:cs typeface="Times New Roman" pitchFamily="18" charset="0"/>
              </a:rPr>
              <a:t>spiazzamento</a:t>
            </a:r>
            <a:r>
              <a:rPr lang="it-IT" sz="2800" i="1">
                <a:solidFill>
                  <a:srgbClr val="003300"/>
                </a:solidFill>
                <a:latin typeface="Times New Roman" pitchFamily="18" charset="0"/>
                <a:cs typeface="Times New Roman" pitchFamily="18" charset="0"/>
              </a:rPr>
              <a:t>” </a:t>
            </a:r>
            <a:r>
              <a:rPr lang="it-IT" sz="2800" b="1" i="1">
                <a:solidFill>
                  <a:srgbClr val="003300"/>
                </a:solidFill>
                <a:latin typeface="Times New Roman" pitchFamily="18" charset="0"/>
                <a:cs typeface="Times New Roman" pitchFamily="18" charset="0"/>
              </a:rPr>
              <a:t>cognitivo</a:t>
            </a:r>
          </a:p>
          <a:p>
            <a:pPr>
              <a:buFontTx/>
              <a:buChar char="-"/>
            </a:pPr>
            <a:r>
              <a:rPr lang="it-IT" sz="2800" i="1">
                <a:solidFill>
                  <a:srgbClr val="003300"/>
                </a:solidFill>
                <a:latin typeface="Times New Roman" pitchFamily="18" charset="0"/>
                <a:cs typeface="Times New Roman" pitchFamily="18" charset="0"/>
              </a:rPr>
              <a:t> situarsi  ad una </a:t>
            </a:r>
            <a:r>
              <a:rPr lang="it-IT" sz="2800" b="1" i="1">
                <a:solidFill>
                  <a:srgbClr val="003300"/>
                </a:solidFill>
                <a:latin typeface="Times New Roman" pitchFamily="18" charset="0"/>
                <a:cs typeface="Times New Roman" pitchFamily="18" charset="0"/>
              </a:rPr>
              <a:t>giusta distanza </a:t>
            </a:r>
            <a:r>
              <a:rPr lang="it-IT" sz="2800">
                <a:solidFill>
                  <a:srgbClr val="003300"/>
                </a:solidFill>
                <a:latin typeface="Times New Roman" pitchFamily="18" charset="0"/>
                <a:cs typeface="Times New Roman" pitchFamily="18" charset="0"/>
              </a:rPr>
              <a:t>dalle competenze </a:t>
            </a:r>
          </a:p>
          <a:p>
            <a:r>
              <a:rPr lang="it-IT" sz="2800">
                <a:solidFill>
                  <a:srgbClr val="003300"/>
                </a:solidFill>
                <a:latin typeface="Times New Roman" pitchFamily="18" charset="0"/>
                <a:cs typeface="Times New Roman" pitchFamily="18" charset="0"/>
              </a:rPr>
              <a:t>  possedute</a:t>
            </a:r>
          </a:p>
          <a:p>
            <a:r>
              <a:rPr lang="it-IT" sz="2800" i="1">
                <a:solidFill>
                  <a:srgbClr val="003300"/>
                </a:solidFill>
                <a:latin typeface="Times New Roman" pitchFamily="18" charset="0"/>
                <a:cs typeface="Times New Roman" pitchFamily="18" charset="0"/>
              </a:rPr>
              <a:t>- comportare </a:t>
            </a:r>
            <a:r>
              <a:rPr lang="it-IT" sz="2800" b="1" i="1">
                <a:solidFill>
                  <a:srgbClr val="003300"/>
                </a:solidFill>
                <a:latin typeface="Times New Roman" pitchFamily="18" charset="0"/>
                <a:cs typeface="Times New Roman" pitchFamily="18" charset="0"/>
              </a:rPr>
              <a:t>diversi livelli di interpretazione</a:t>
            </a:r>
          </a:p>
          <a:p>
            <a:r>
              <a:rPr lang="it-IT" sz="2800" i="1">
                <a:solidFill>
                  <a:srgbClr val="003300"/>
                </a:solidFill>
                <a:latin typeface="Times New Roman" pitchFamily="18" charset="0"/>
                <a:cs typeface="Times New Roman" pitchFamily="18" charset="0"/>
              </a:rPr>
              <a:t>- possedere </a:t>
            </a:r>
            <a:r>
              <a:rPr lang="it-IT" sz="2800" b="1" i="1">
                <a:solidFill>
                  <a:srgbClr val="003300"/>
                </a:solidFill>
                <a:latin typeface="Times New Roman" pitchFamily="18" charset="0"/>
                <a:cs typeface="Times New Roman" pitchFamily="18" charset="0"/>
              </a:rPr>
              <a:t>valenze metaforiche</a:t>
            </a:r>
          </a:p>
          <a:p>
            <a:r>
              <a:rPr lang="it-IT" sz="2800" i="1">
                <a:solidFill>
                  <a:srgbClr val="003300"/>
                </a:solidFill>
                <a:latin typeface="Times New Roman" pitchFamily="18" charset="0"/>
                <a:cs typeface="Times New Roman" pitchFamily="18" charset="0"/>
              </a:rPr>
              <a:t>- coinvolgere il </a:t>
            </a:r>
            <a:r>
              <a:rPr lang="it-IT" sz="2800" b="1" i="1">
                <a:solidFill>
                  <a:srgbClr val="003300"/>
                </a:solidFill>
                <a:latin typeface="Times New Roman" pitchFamily="18" charset="0"/>
                <a:cs typeface="Times New Roman" pitchFamily="18" charset="0"/>
              </a:rPr>
              <a:t>rapporto </a:t>
            </a:r>
            <a:r>
              <a:rPr lang="it-IT" sz="2800" i="1">
                <a:solidFill>
                  <a:srgbClr val="003300"/>
                </a:solidFill>
                <a:latin typeface="Times New Roman" pitchFamily="18" charset="0"/>
                <a:cs typeface="Times New Roman" pitchFamily="18" charset="0"/>
              </a:rPr>
              <a:t>che ciascuno ha con il </a:t>
            </a:r>
            <a:r>
              <a:rPr lang="it-IT" sz="2800" b="1" i="1">
                <a:solidFill>
                  <a:srgbClr val="003300"/>
                </a:solidFill>
                <a:latin typeface="Times New Roman" pitchFamily="18" charset="0"/>
                <a:cs typeface="Times New Roman" pitchFamily="18" charset="0"/>
              </a:rPr>
              <a:t>sapere</a:t>
            </a:r>
            <a:endParaRPr lang="it-IT" sz="2800">
              <a:solidFill>
                <a:srgbClr val="0033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rrotonda angolo diagonale rettangolo 7"/>
          <p:cNvSpPr/>
          <p:nvPr/>
        </p:nvSpPr>
        <p:spPr>
          <a:xfrm>
            <a:off x="467544" y="1772816"/>
            <a:ext cx="8136904" cy="3456384"/>
          </a:xfrm>
          <a:prstGeom prst="round2DiagRect">
            <a:avLst/>
          </a:prstGeom>
          <a:solidFill>
            <a:srgbClr val="FFFF99"/>
          </a:solidFill>
          <a:scene3d>
            <a:camera prst="perspectiveAbove"/>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sz="4000" i="1" dirty="0">
                <a:solidFill>
                  <a:srgbClr val="003300"/>
                </a:solidFill>
                <a:latin typeface="Times New Roman" pitchFamily="18" charset="0"/>
                <a:cs typeface="Times New Roman" pitchFamily="18" charset="0"/>
              </a:rPr>
              <a:t>Lo scopo formativo del laboratorio</a:t>
            </a:r>
          </a:p>
          <a:p>
            <a:pPr algn="ctr" fontAlgn="auto">
              <a:spcBef>
                <a:spcPts val="0"/>
              </a:spcBef>
              <a:spcAft>
                <a:spcPts val="0"/>
              </a:spcAft>
              <a:defRPr/>
            </a:pPr>
            <a:r>
              <a:rPr lang="it-IT" sz="4000" i="1" dirty="0">
                <a:solidFill>
                  <a:srgbClr val="003300"/>
                </a:solidFill>
                <a:latin typeface="Times New Roman" pitchFamily="18" charset="0"/>
                <a:cs typeface="Times New Roman" pitchFamily="18" charset="0"/>
              </a:rPr>
              <a:t> è quello di</a:t>
            </a:r>
          </a:p>
          <a:p>
            <a:pPr algn="ctr" fontAlgn="auto">
              <a:spcBef>
                <a:spcPts val="0"/>
              </a:spcBef>
              <a:spcAft>
                <a:spcPts val="0"/>
              </a:spcAft>
              <a:defRPr/>
            </a:pPr>
            <a:r>
              <a:rPr lang="it-IT" sz="4000" i="1" dirty="0">
                <a:solidFill>
                  <a:srgbClr val="003300"/>
                </a:solidFill>
                <a:latin typeface="Times New Roman" pitchFamily="18" charset="0"/>
                <a:cs typeface="Times New Roman" pitchFamily="18" charset="0"/>
              </a:rPr>
              <a:t> </a:t>
            </a:r>
            <a:r>
              <a:rPr lang="it-IT" sz="4000" b="1" i="1" dirty="0">
                <a:solidFill>
                  <a:srgbClr val="003300"/>
                </a:solidFill>
                <a:latin typeface="Times New Roman" pitchFamily="18" charset="0"/>
                <a:cs typeface="Times New Roman" pitchFamily="18" charset="0"/>
              </a:rPr>
              <a:t>produrre pensiero a partire dall’</a:t>
            </a:r>
            <a:r>
              <a:rPr lang="it-IT" sz="4000" b="1" i="1" dirty="0">
                <a:solidFill>
                  <a:srgbClr val="C00000"/>
                </a:solidFill>
                <a:latin typeface="Times New Roman" pitchFamily="18" charset="0"/>
                <a:cs typeface="Times New Roman" pitchFamily="18" charset="0"/>
              </a:rPr>
              <a:t>esperienza/azione</a:t>
            </a:r>
          </a:p>
          <a:p>
            <a:pPr algn="ctr" fontAlgn="auto">
              <a:spcBef>
                <a:spcPts val="0"/>
              </a:spcBef>
              <a:spcAft>
                <a:spcPts val="0"/>
              </a:spcAft>
              <a:defRPr/>
            </a:pPr>
            <a:endParaRPr lang="it-IT" sz="4000" dirty="0"/>
          </a:p>
        </p:txBody>
      </p:sp>
      <p:sp>
        <p:nvSpPr>
          <p:cNvPr id="3" name="Segnaposto piè di pagina 2"/>
          <p:cNvSpPr>
            <a:spLocks noGrp="1"/>
          </p:cNvSpPr>
          <p:nvPr>
            <p:ph type="ftr" sz="quarter" idx="11"/>
          </p:nvPr>
        </p:nvSpPr>
        <p:spPr/>
        <p:txBody>
          <a:bodyPr/>
          <a:lstStyle/>
          <a:p>
            <a:pPr>
              <a:defRPr/>
            </a:pPr>
            <a:r>
              <a:rPr lang="it-IT" smtClean="0"/>
              <a:t>I.R.A.S.E. Nazionale</a:t>
            </a:r>
            <a:endParaRPr lang="it-IT"/>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ttangolo 2"/>
          <p:cNvSpPr>
            <a:spLocks noChangeArrowheads="1"/>
          </p:cNvSpPr>
          <p:nvPr/>
        </p:nvSpPr>
        <p:spPr bwMode="auto">
          <a:xfrm>
            <a:off x="395288" y="1125538"/>
            <a:ext cx="8208962" cy="5508625"/>
          </a:xfrm>
          <a:prstGeom prst="rect">
            <a:avLst/>
          </a:prstGeom>
          <a:noFill/>
          <a:ln w="9525">
            <a:noFill/>
            <a:miter lim="800000"/>
            <a:headEnd/>
            <a:tailEnd/>
          </a:ln>
        </p:spPr>
        <p:txBody>
          <a:bodyPr>
            <a:spAutoFit/>
          </a:bodyPr>
          <a:lstStyle/>
          <a:p>
            <a:pPr algn="r"/>
            <a:r>
              <a:rPr lang="it-IT" sz="3200">
                <a:latin typeface="Times New Roman" pitchFamily="18" charset="0"/>
                <a:cs typeface="Times New Roman" pitchFamily="18" charset="0"/>
              </a:rPr>
              <a:t> </a:t>
            </a:r>
            <a:r>
              <a:rPr lang="it-IT" sz="3600" b="1">
                <a:solidFill>
                  <a:srgbClr val="C00000"/>
                </a:solidFill>
                <a:latin typeface="Times New Roman" pitchFamily="18" charset="0"/>
                <a:cs typeface="Times New Roman" pitchFamily="18" charset="0"/>
              </a:rPr>
              <a:t>Il Perché nelle/delle pratiche laboratoriali </a:t>
            </a:r>
          </a:p>
          <a:p>
            <a:endParaRPr lang="it-IT" sz="800">
              <a:latin typeface="Times New Roman" pitchFamily="18" charset="0"/>
              <a:cs typeface="Times New Roman" pitchFamily="18" charset="0"/>
            </a:endParaRPr>
          </a:p>
          <a:p>
            <a:r>
              <a:rPr lang="it-IT" sz="3600">
                <a:latin typeface="Times New Roman" pitchFamily="18" charset="0"/>
                <a:cs typeface="Times New Roman" pitchFamily="18" charset="0"/>
              </a:rPr>
              <a:t> </a:t>
            </a:r>
            <a:r>
              <a:rPr lang="it-IT" sz="3600" b="1">
                <a:solidFill>
                  <a:srgbClr val="003300"/>
                </a:solidFill>
                <a:latin typeface="Times New Roman" pitchFamily="18" charset="0"/>
                <a:cs typeface="Times New Roman" pitchFamily="18" charset="0"/>
              </a:rPr>
              <a:t>“</a:t>
            </a:r>
            <a:r>
              <a:rPr lang="it-IT" sz="3600" b="1" i="1">
                <a:solidFill>
                  <a:srgbClr val="003300"/>
                </a:solidFill>
                <a:latin typeface="Times New Roman" pitchFamily="18" charset="0"/>
                <a:cs typeface="Times New Roman" pitchFamily="18" charset="0"/>
              </a:rPr>
              <a:t>l’intelligenza ha bisogno di certe condizioni per affermarsi e svilupparsi; ha bisogno di essere nutrita di eventi e di affrontare prove che la fortifichino; ha bisogno di auto-mantenersi nell’esercizio di sé”</a:t>
            </a:r>
            <a:r>
              <a:rPr lang="it-IT" sz="3600" b="1">
                <a:solidFill>
                  <a:srgbClr val="003300"/>
                </a:solidFill>
                <a:latin typeface="Times New Roman" pitchFamily="18" charset="0"/>
                <a:cs typeface="Times New Roman" pitchFamily="18" charset="0"/>
              </a:rPr>
              <a:t>.</a:t>
            </a:r>
          </a:p>
          <a:p>
            <a:endParaRPr lang="it-IT" sz="800" b="1">
              <a:solidFill>
                <a:srgbClr val="003300"/>
              </a:solidFill>
              <a:latin typeface="Times New Roman" pitchFamily="18" charset="0"/>
              <a:cs typeface="Times New Roman" pitchFamily="18" charset="0"/>
            </a:endParaRPr>
          </a:p>
          <a:p>
            <a:pPr algn="r"/>
            <a:r>
              <a:rPr lang="it-IT" sz="2400">
                <a:latin typeface="Times New Roman" pitchFamily="18" charset="0"/>
                <a:cs typeface="Times New Roman" pitchFamily="18" charset="0"/>
              </a:rPr>
              <a:t>E. Morin, </a:t>
            </a:r>
            <a:r>
              <a:rPr lang="it-IT" sz="2400" i="1">
                <a:latin typeface="Times New Roman" pitchFamily="18" charset="0"/>
                <a:cs typeface="Times New Roman" pitchFamily="18" charset="0"/>
              </a:rPr>
              <a:t>La conoscenza della conoscenza, </a:t>
            </a:r>
          </a:p>
          <a:p>
            <a:pPr algn="r"/>
            <a:r>
              <a:rPr lang="it-IT" sz="2400">
                <a:latin typeface="Times New Roman" pitchFamily="18" charset="0"/>
                <a:cs typeface="Times New Roman" pitchFamily="18" charset="0"/>
              </a:rPr>
              <a:t>Feltrinelli, Milano, 1989</a:t>
            </a:r>
          </a:p>
        </p:txBody>
      </p:sp>
      <p:sp>
        <p:nvSpPr>
          <p:cNvPr id="3" name="Segnaposto piè di pagina 2"/>
          <p:cNvSpPr>
            <a:spLocks noGrp="1"/>
          </p:cNvSpPr>
          <p:nvPr>
            <p:ph type="ftr" sz="quarter" idx="11"/>
          </p:nvPr>
        </p:nvSpPr>
        <p:spPr/>
        <p:txBody>
          <a:bodyPr/>
          <a:lstStyle/>
          <a:p>
            <a:pPr>
              <a:defRPr/>
            </a:pPr>
            <a:r>
              <a:rPr lang="it-IT" smtClean="0"/>
              <a:t>I.R.A.S.E. Nazionale</a:t>
            </a:r>
            <a:endParaRPr lang="it-IT"/>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ttangolo 1"/>
          <p:cNvSpPr>
            <a:spLocks noChangeArrowheads="1"/>
          </p:cNvSpPr>
          <p:nvPr/>
        </p:nvSpPr>
        <p:spPr bwMode="auto">
          <a:xfrm>
            <a:off x="684213" y="549275"/>
            <a:ext cx="7920037" cy="5759450"/>
          </a:xfrm>
          <a:prstGeom prst="rect">
            <a:avLst/>
          </a:prstGeom>
          <a:noFill/>
          <a:ln w="9525">
            <a:noFill/>
            <a:miter lim="800000"/>
            <a:headEnd/>
            <a:tailEnd/>
          </a:ln>
        </p:spPr>
        <p:txBody>
          <a:bodyPr>
            <a:spAutoFit/>
          </a:bodyPr>
          <a:lstStyle/>
          <a:p>
            <a:r>
              <a:rPr lang="it-IT" sz="3200" b="1">
                <a:latin typeface="Times New Roman" pitchFamily="18" charset="0"/>
                <a:cs typeface="Times New Roman" pitchFamily="18" charset="0"/>
              </a:rPr>
              <a:t> </a:t>
            </a:r>
            <a:r>
              <a:rPr lang="it-IT" sz="3600" b="1">
                <a:solidFill>
                  <a:srgbClr val="C00000"/>
                </a:solidFill>
                <a:latin typeface="Times New Roman" pitchFamily="18" charset="0"/>
                <a:cs typeface="Times New Roman" pitchFamily="18" charset="0"/>
              </a:rPr>
              <a:t>Infatti …</a:t>
            </a:r>
          </a:p>
          <a:p>
            <a:endParaRPr lang="it-IT" sz="800" b="1">
              <a:solidFill>
                <a:srgbClr val="003300"/>
              </a:solidFill>
              <a:latin typeface="Times New Roman" pitchFamily="18" charset="0"/>
              <a:cs typeface="Times New Roman" pitchFamily="18" charset="0"/>
            </a:endParaRPr>
          </a:p>
          <a:p>
            <a:r>
              <a:rPr lang="it-IT" sz="3200" b="1" i="1">
                <a:solidFill>
                  <a:srgbClr val="003300"/>
                </a:solidFill>
                <a:latin typeface="Times New Roman" pitchFamily="18" charset="0"/>
                <a:cs typeface="Times New Roman" pitchFamily="18" charset="0"/>
              </a:rPr>
              <a:t>Nelle pratiche laboratoriali l’allievo è chiamato ad assumere comportamenti sociali di cooperative learning e di rispetto degli accordi e degli impegni presi.</a:t>
            </a:r>
          </a:p>
          <a:p>
            <a:endParaRPr lang="it-IT" sz="800" b="1">
              <a:solidFill>
                <a:srgbClr val="003300"/>
              </a:solidFill>
              <a:latin typeface="Times New Roman" pitchFamily="18" charset="0"/>
              <a:cs typeface="Times New Roman" pitchFamily="18" charset="0"/>
            </a:endParaRPr>
          </a:p>
          <a:p>
            <a:r>
              <a:rPr lang="it-IT" sz="3200" b="1">
                <a:solidFill>
                  <a:srgbClr val="003300"/>
                </a:solidFill>
                <a:latin typeface="Times New Roman" pitchFamily="18" charset="0"/>
                <a:cs typeface="Times New Roman" pitchFamily="18" charset="0"/>
              </a:rPr>
              <a:t> </a:t>
            </a:r>
            <a:r>
              <a:rPr lang="it-IT" sz="3200" b="1" i="1">
                <a:solidFill>
                  <a:srgbClr val="000066"/>
                </a:solidFill>
                <a:latin typeface="Times New Roman" pitchFamily="18" charset="0"/>
                <a:cs typeface="Times New Roman" pitchFamily="18" charset="0"/>
              </a:rPr>
              <a:t>La spinta motivazionale è data anche dal compito unitario in cui l’allievo è impegnato ad utilizzare le competenze, derivate dalla trasformazione di conoscenze ed abilità, per affrontare o simulare situazioni reali e significative.</a:t>
            </a:r>
          </a:p>
        </p:txBody>
      </p:sp>
      <p:sp>
        <p:nvSpPr>
          <p:cNvPr id="3" name="Segnaposto piè di pagina 2"/>
          <p:cNvSpPr>
            <a:spLocks noGrp="1"/>
          </p:cNvSpPr>
          <p:nvPr>
            <p:ph type="ftr" sz="quarter" idx="11"/>
          </p:nvPr>
        </p:nvSpPr>
        <p:spPr/>
        <p:txBody>
          <a:bodyPr/>
          <a:lstStyle/>
          <a:p>
            <a:pPr>
              <a:defRPr/>
            </a:pPr>
            <a:r>
              <a:rPr lang="it-IT" smtClean="0"/>
              <a:t>I.R.A.S.E. Nazionale</a:t>
            </a:r>
            <a:endParaRPr lang="it-IT"/>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flipV="1">
            <a:off x="1371600" y="6811963"/>
            <a:ext cx="6400800" cy="46037"/>
          </a:xfrm>
        </p:spPr>
        <p:txBody>
          <a:bodyPr>
            <a:normAutofit fontScale="25000" lnSpcReduction="20000"/>
          </a:bodyPr>
          <a:lstStyle/>
          <a:p>
            <a:pPr eaLnBrk="1" fontAlgn="auto" hangingPunct="1">
              <a:spcAft>
                <a:spcPts val="0"/>
              </a:spcAft>
              <a:buFont typeface="Wingdings 2"/>
              <a:buNone/>
              <a:defRPr/>
            </a:pPr>
            <a:endParaRPr lang="it-IT" dirty="0"/>
          </a:p>
        </p:txBody>
      </p:sp>
      <p:sp>
        <p:nvSpPr>
          <p:cNvPr id="5" name="Segnaposto piè di pagina 4"/>
          <p:cNvSpPr>
            <a:spLocks noGrp="1"/>
          </p:cNvSpPr>
          <p:nvPr>
            <p:ph type="ftr" sz="quarter" idx="11"/>
          </p:nvPr>
        </p:nvSpPr>
        <p:spPr>
          <a:xfrm>
            <a:off x="2700338" y="0"/>
            <a:ext cx="3352800" cy="288925"/>
          </a:xfrm>
        </p:spPr>
        <p:txBody>
          <a:bodyPr/>
          <a:lstStyle/>
          <a:p>
            <a:pPr>
              <a:defRPr/>
            </a:pPr>
            <a:r>
              <a:rPr lang="it-IT" smtClean="0"/>
              <a:t>I.R.A.S.E. Nazionale</a:t>
            </a:r>
            <a:endParaRPr lang="it-IT" dirty="0"/>
          </a:p>
        </p:txBody>
      </p:sp>
      <p:sp>
        <p:nvSpPr>
          <p:cNvPr id="17411" name="Titolo 10"/>
          <p:cNvSpPr txBox="1">
            <a:spLocks/>
          </p:cNvSpPr>
          <p:nvPr/>
        </p:nvSpPr>
        <p:spPr bwMode="auto">
          <a:xfrm>
            <a:off x="395288" y="1484313"/>
            <a:ext cx="8458200" cy="3673475"/>
          </a:xfrm>
          <a:prstGeom prst="rect">
            <a:avLst/>
          </a:prstGeom>
          <a:noFill/>
          <a:ln w="9525">
            <a:noFill/>
            <a:miter lim="800000"/>
            <a:headEnd/>
            <a:tailEnd/>
          </a:ln>
        </p:spPr>
        <p:txBody>
          <a:bodyPr/>
          <a:lstStyle/>
          <a:p>
            <a:pPr algn="ctr">
              <a:lnSpc>
                <a:spcPct val="150000"/>
              </a:lnSpc>
            </a:pPr>
            <a:r>
              <a:rPr lang="it-IT" sz="4000">
                <a:solidFill>
                  <a:srgbClr val="003300"/>
                </a:solidFill>
                <a:latin typeface="Times New Roman" pitchFamily="18" charset="0"/>
                <a:cs typeface="Times New Roman" pitchFamily="18" charset="0"/>
              </a:rPr>
              <a:t>In questa prospettiva l'azione educativa </a:t>
            </a:r>
          </a:p>
          <a:p>
            <a:pPr algn="ctr">
              <a:lnSpc>
                <a:spcPct val="150000"/>
              </a:lnSpc>
            </a:pPr>
            <a:r>
              <a:rPr lang="it-IT" sz="4000">
                <a:solidFill>
                  <a:srgbClr val="003300"/>
                </a:solidFill>
                <a:latin typeface="Times New Roman" pitchFamily="18" charset="0"/>
                <a:cs typeface="Times New Roman" pitchFamily="18" charset="0"/>
              </a:rPr>
              <a:t>si sposta dall'insegnamento all'apprendimento, cioè ai processi del "</a:t>
            </a:r>
            <a:r>
              <a:rPr lang="it-IT" sz="4000" b="1" i="1">
                <a:solidFill>
                  <a:srgbClr val="003300"/>
                </a:solidFill>
                <a:latin typeface="Times New Roman" pitchFamily="18" charset="0"/>
                <a:cs typeface="Times New Roman" pitchFamily="18" charset="0"/>
              </a:rPr>
              <a:t>far apprendere</a:t>
            </a:r>
            <a:r>
              <a:rPr lang="it-IT" sz="4000">
                <a:solidFill>
                  <a:srgbClr val="003300"/>
                </a:solidFill>
                <a:latin typeface="Times New Roman" pitchFamily="18" charset="0"/>
                <a:cs typeface="Times New Roman" pitchFamily="18" charset="0"/>
              </a:rPr>
              <a:t>" e del riflettere sul fare</a:t>
            </a:r>
            <a:br>
              <a:rPr lang="it-IT" sz="4000">
                <a:solidFill>
                  <a:srgbClr val="003300"/>
                </a:solidFill>
                <a:latin typeface="Times New Roman" pitchFamily="18" charset="0"/>
                <a:cs typeface="Times New Roman" pitchFamily="18" charset="0"/>
              </a:rPr>
            </a:br>
            <a:endParaRPr lang="it-IT" sz="4000">
              <a:solidFill>
                <a:srgbClr val="0033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p:cNvSpPr>
            <a:spLocks noGrp="1"/>
          </p:cNvSpPr>
          <p:nvPr>
            <p:ph idx="1"/>
          </p:nvPr>
        </p:nvSpPr>
        <p:spPr>
          <a:xfrm>
            <a:off x="250825" y="476250"/>
            <a:ext cx="8642350" cy="6121400"/>
          </a:xfrm>
        </p:spPr>
        <p:txBody>
          <a:bodyPr>
            <a:noAutofit/>
          </a:bodyPr>
          <a:lstStyle/>
          <a:p>
            <a:pPr marL="0" indent="0" eaLnBrk="1" fontAlgn="auto" hangingPunct="1">
              <a:spcAft>
                <a:spcPts val="0"/>
              </a:spcAft>
              <a:buFont typeface="Wingdings 2"/>
              <a:buNone/>
              <a:defRPr/>
            </a:pPr>
            <a:r>
              <a:rPr lang="it-IT" sz="4000" dirty="0" smtClean="0">
                <a:solidFill>
                  <a:srgbClr val="003300"/>
                </a:solidFill>
                <a:latin typeface="Times New Roman" pitchFamily="18" charset="0"/>
                <a:cs typeface="Times New Roman" pitchFamily="18" charset="0"/>
              </a:rPr>
              <a:t>La </a:t>
            </a:r>
            <a:r>
              <a:rPr lang="it-IT" sz="4000" b="1" i="1" dirty="0" smtClean="0">
                <a:solidFill>
                  <a:srgbClr val="003300"/>
                </a:solidFill>
                <a:latin typeface="Times New Roman" pitchFamily="18" charset="0"/>
                <a:cs typeface="Times New Roman" pitchFamily="18" charset="0"/>
              </a:rPr>
              <a:t>didattica</a:t>
            </a:r>
            <a:r>
              <a:rPr lang="it-IT" sz="4000" i="1" dirty="0" smtClean="0">
                <a:solidFill>
                  <a:srgbClr val="003300"/>
                </a:solidFill>
                <a:latin typeface="Times New Roman" pitchFamily="18" charset="0"/>
                <a:cs typeface="Times New Roman" pitchFamily="18" charset="0"/>
              </a:rPr>
              <a:t> </a:t>
            </a:r>
            <a:r>
              <a:rPr lang="it-IT" sz="4000" b="1" i="1" dirty="0" smtClean="0">
                <a:solidFill>
                  <a:srgbClr val="003300"/>
                </a:solidFill>
                <a:latin typeface="Times New Roman" pitchFamily="18" charset="0"/>
                <a:cs typeface="Times New Roman" pitchFamily="18" charset="0"/>
              </a:rPr>
              <a:t>laboratoriale</a:t>
            </a:r>
            <a:r>
              <a:rPr lang="it-IT" sz="4000" i="1" dirty="0" smtClean="0">
                <a:solidFill>
                  <a:srgbClr val="003300"/>
                </a:solidFill>
                <a:latin typeface="Times New Roman" pitchFamily="18" charset="0"/>
                <a:cs typeface="Times New Roman" pitchFamily="18" charset="0"/>
              </a:rPr>
              <a:t> </a:t>
            </a:r>
            <a:r>
              <a:rPr lang="it-IT" sz="4000" dirty="0" smtClean="0">
                <a:solidFill>
                  <a:srgbClr val="003300"/>
                </a:solidFill>
                <a:latin typeface="Times New Roman" pitchFamily="18" charset="0"/>
                <a:cs typeface="Times New Roman" pitchFamily="18" charset="0"/>
              </a:rPr>
              <a:t>comporta una continua e attenta analisi disciplinare centrata su quattro dimensioni della conoscenza:</a:t>
            </a:r>
          </a:p>
          <a:p>
            <a:pPr eaLnBrk="1" fontAlgn="auto" hangingPunct="1">
              <a:spcAft>
                <a:spcPts val="0"/>
              </a:spcAft>
              <a:buFontTx/>
              <a:buChar char="-"/>
              <a:defRPr/>
            </a:pPr>
            <a:r>
              <a:rPr lang="it-IT" sz="4000" dirty="0" smtClean="0">
                <a:solidFill>
                  <a:srgbClr val="C00000"/>
                </a:solidFill>
                <a:latin typeface="Times New Roman" pitchFamily="18" charset="0"/>
                <a:cs typeface="Times New Roman" pitchFamily="18" charset="0"/>
              </a:rPr>
              <a:t/>
            </a:r>
            <a:br>
              <a:rPr lang="it-IT" sz="4000" dirty="0" smtClean="0">
                <a:solidFill>
                  <a:srgbClr val="C00000"/>
                </a:solidFill>
                <a:latin typeface="Times New Roman" pitchFamily="18" charset="0"/>
                <a:cs typeface="Times New Roman" pitchFamily="18" charset="0"/>
              </a:rPr>
            </a:br>
            <a:r>
              <a:rPr lang="it-IT" sz="4000" dirty="0" smtClean="0">
                <a:solidFill>
                  <a:srgbClr val="C00000"/>
                </a:solidFill>
                <a:latin typeface="Times New Roman" pitchFamily="18" charset="0"/>
                <a:cs typeface="Times New Roman" pitchFamily="18" charset="0"/>
              </a:rPr>
              <a:t> </a:t>
            </a:r>
            <a:br>
              <a:rPr lang="it-IT" sz="4000" dirty="0" smtClean="0">
                <a:solidFill>
                  <a:srgbClr val="C00000"/>
                </a:solidFill>
                <a:latin typeface="Times New Roman" pitchFamily="18" charset="0"/>
                <a:cs typeface="Times New Roman" pitchFamily="18" charset="0"/>
              </a:rPr>
            </a:br>
            <a:r>
              <a:rPr lang="it-IT" sz="4000" dirty="0" smtClean="0">
                <a:solidFill>
                  <a:srgbClr val="002060"/>
                </a:solidFill>
                <a:latin typeface="Times New Roman" pitchFamily="18" charset="0"/>
                <a:cs typeface="Times New Roman" pitchFamily="18" charset="0"/>
              </a:rPr>
              <a:t/>
            </a:r>
            <a:br>
              <a:rPr lang="it-IT" sz="4000" dirty="0" smtClean="0">
                <a:solidFill>
                  <a:srgbClr val="002060"/>
                </a:solidFill>
                <a:latin typeface="Times New Roman" pitchFamily="18" charset="0"/>
                <a:cs typeface="Times New Roman" pitchFamily="18" charset="0"/>
              </a:rPr>
            </a:br>
            <a:endParaRPr lang="it-IT" sz="4000" dirty="0" smtClean="0">
              <a:solidFill>
                <a:srgbClr val="002060"/>
              </a:solidFill>
              <a:latin typeface="Times New Roman" pitchFamily="18" charset="0"/>
              <a:cs typeface="Times New Roman" pitchFamily="18" charset="0"/>
            </a:endParaRPr>
          </a:p>
          <a:p>
            <a:pPr eaLnBrk="1" fontAlgn="auto" hangingPunct="1">
              <a:spcAft>
                <a:spcPts val="0"/>
              </a:spcAft>
              <a:buFont typeface="Wingdings 2"/>
              <a:buChar char=""/>
              <a:defRPr/>
            </a:pPr>
            <a:endParaRPr lang="it-IT" sz="4000" dirty="0">
              <a:latin typeface="Times New Roman" pitchFamily="18" charset="0"/>
              <a:cs typeface="Times New Roman" pitchFamily="18" charset="0"/>
            </a:endParaRPr>
          </a:p>
        </p:txBody>
      </p:sp>
      <p:sp>
        <p:nvSpPr>
          <p:cNvPr id="5" name="Segnaposto piè di pagina 4"/>
          <p:cNvSpPr>
            <a:spLocks noGrp="1"/>
          </p:cNvSpPr>
          <p:nvPr>
            <p:ph type="ftr" sz="quarter" idx="11"/>
          </p:nvPr>
        </p:nvSpPr>
        <p:spPr/>
        <p:txBody>
          <a:bodyPr/>
          <a:lstStyle/>
          <a:p>
            <a:pPr>
              <a:defRPr/>
            </a:pPr>
            <a:r>
              <a:rPr lang="it-IT" smtClean="0"/>
              <a:t>I.R.A.S.E. Nazionale</a:t>
            </a:r>
            <a:endParaRPr lang="it-IT"/>
          </a:p>
        </p:txBody>
      </p:sp>
      <p:sp>
        <p:nvSpPr>
          <p:cNvPr id="7" name="Nuvola 6"/>
          <p:cNvSpPr/>
          <p:nvPr/>
        </p:nvSpPr>
        <p:spPr>
          <a:xfrm>
            <a:off x="4140200" y="3213100"/>
            <a:ext cx="4535488" cy="1511300"/>
          </a:xfrm>
          <a:prstGeom prst="cloud">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sz="3600" b="1" dirty="0">
                <a:solidFill>
                  <a:srgbClr val="002060"/>
                </a:solidFill>
                <a:latin typeface="Times New Roman" pitchFamily="18" charset="0"/>
                <a:cs typeface="Times New Roman" pitchFamily="18" charset="0"/>
              </a:rPr>
              <a:t>Dichiarativa (che cosa) </a:t>
            </a:r>
            <a:endParaRPr lang="it-IT" sz="3600" b="1" dirty="0">
              <a:solidFill>
                <a:srgbClr val="002060"/>
              </a:solidFill>
            </a:endParaRPr>
          </a:p>
        </p:txBody>
      </p:sp>
      <p:sp>
        <p:nvSpPr>
          <p:cNvPr id="8" name="Nuvola 7"/>
          <p:cNvSpPr/>
          <p:nvPr/>
        </p:nvSpPr>
        <p:spPr>
          <a:xfrm>
            <a:off x="611188" y="3213100"/>
            <a:ext cx="3960812" cy="1439863"/>
          </a:xfrm>
          <a:prstGeom prst="cloud">
            <a:avLst/>
          </a:prstGeom>
          <a:solidFill>
            <a:srgbClr val="CCFF6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sz="3600" b="1" dirty="0">
                <a:solidFill>
                  <a:srgbClr val="002060"/>
                </a:solidFill>
                <a:latin typeface="Times New Roman" pitchFamily="18" charset="0"/>
                <a:cs typeface="Times New Roman" pitchFamily="18" charset="0"/>
              </a:rPr>
              <a:t>Procedurale (come) </a:t>
            </a:r>
            <a:endParaRPr lang="it-IT" sz="3600" b="1" dirty="0">
              <a:solidFill>
                <a:srgbClr val="002060"/>
              </a:solidFill>
            </a:endParaRPr>
          </a:p>
        </p:txBody>
      </p:sp>
      <p:sp>
        <p:nvSpPr>
          <p:cNvPr id="10" name="Nuvola 9"/>
          <p:cNvSpPr/>
          <p:nvPr/>
        </p:nvSpPr>
        <p:spPr>
          <a:xfrm>
            <a:off x="4211638" y="4797425"/>
            <a:ext cx="4608512" cy="1511300"/>
          </a:xfrm>
          <a:prstGeom prst="cloud">
            <a:avLst/>
          </a:prstGeom>
          <a:solidFill>
            <a:srgbClr val="FFCC6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sz="3600" b="1" dirty="0">
                <a:solidFill>
                  <a:schemeClr val="tx1">
                    <a:lumMod val="95000"/>
                    <a:lumOff val="5000"/>
                  </a:schemeClr>
                </a:solidFill>
                <a:latin typeface="Times New Roman" pitchFamily="18" charset="0"/>
                <a:cs typeface="Times New Roman" pitchFamily="18" charset="0"/>
              </a:rPr>
              <a:t>Comunicativa (linguaggi) </a:t>
            </a:r>
            <a:endParaRPr lang="it-IT" sz="3600" b="1" dirty="0">
              <a:solidFill>
                <a:schemeClr val="tx1">
                  <a:lumMod val="95000"/>
                  <a:lumOff val="5000"/>
                </a:schemeClr>
              </a:solidFill>
            </a:endParaRPr>
          </a:p>
        </p:txBody>
      </p:sp>
      <p:sp>
        <p:nvSpPr>
          <p:cNvPr id="9" name="Nuvola 8"/>
          <p:cNvSpPr/>
          <p:nvPr/>
        </p:nvSpPr>
        <p:spPr>
          <a:xfrm>
            <a:off x="539750" y="4868863"/>
            <a:ext cx="4248150" cy="1512887"/>
          </a:xfrm>
          <a:prstGeom prst="cloud">
            <a:avLst/>
          </a:prstGeom>
          <a:solidFill>
            <a:srgbClr val="CCFF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sz="3600" b="1" dirty="0">
                <a:solidFill>
                  <a:srgbClr val="002060"/>
                </a:solidFill>
                <a:latin typeface="Times New Roman" pitchFamily="18" charset="0"/>
                <a:cs typeface="Times New Roman" pitchFamily="18" charset="0"/>
              </a:rPr>
              <a:t>Sensoriale (perché) </a:t>
            </a:r>
            <a:endParaRPr lang="it-IT" sz="3600" b="1" dirty="0">
              <a:solidFill>
                <a:srgbClr val="00206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p:cNvSpPr>
            <a:spLocks noGrp="1"/>
          </p:cNvSpPr>
          <p:nvPr>
            <p:ph idx="1"/>
          </p:nvPr>
        </p:nvSpPr>
        <p:spPr>
          <a:xfrm>
            <a:off x="250825" y="1412875"/>
            <a:ext cx="8642350" cy="3887788"/>
          </a:xfrm>
        </p:spPr>
        <p:txBody>
          <a:bodyPr>
            <a:noAutofit/>
          </a:bodyPr>
          <a:lstStyle/>
          <a:p>
            <a:pPr marL="0" indent="0" algn="ctr" eaLnBrk="1" fontAlgn="auto" hangingPunct="1">
              <a:spcAft>
                <a:spcPts val="0"/>
              </a:spcAft>
              <a:buFont typeface="Wingdings 2"/>
              <a:buNone/>
              <a:defRPr/>
            </a:pPr>
            <a:r>
              <a:rPr lang="it-IT" sz="4400" dirty="0" smtClean="0">
                <a:solidFill>
                  <a:srgbClr val="003300"/>
                </a:solidFill>
                <a:latin typeface="Times New Roman" pitchFamily="18" charset="0"/>
                <a:cs typeface="Times New Roman" pitchFamily="18" charset="0"/>
              </a:rPr>
              <a:t>I saperi disciplinari diventano strumenti per verificare le </a:t>
            </a:r>
            <a:r>
              <a:rPr lang="it-IT" sz="4400" b="1" i="1" dirty="0" smtClean="0">
                <a:solidFill>
                  <a:srgbClr val="C00000"/>
                </a:solidFill>
                <a:latin typeface="Times New Roman" pitchFamily="18" charset="0"/>
                <a:cs typeface="Times New Roman" pitchFamily="18" charset="0"/>
              </a:rPr>
              <a:t>conoscenze</a:t>
            </a:r>
            <a:r>
              <a:rPr lang="it-IT" sz="4400" dirty="0" smtClean="0">
                <a:solidFill>
                  <a:srgbClr val="003300"/>
                </a:solidFill>
                <a:latin typeface="Times New Roman" pitchFamily="18" charset="0"/>
                <a:cs typeface="Times New Roman" pitchFamily="18" charset="0"/>
              </a:rPr>
              <a:t> e le </a:t>
            </a:r>
            <a:r>
              <a:rPr lang="it-IT" sz="4400" b="1" i="1" dirty="0" smtClean="0">
                <a:solidFill>
                  <a:srgbClr val="002060"/>
                </a:solidFill>
                <a:latin typeface="Times New Roman" pitchFamily="18" charset="0"/>
                <a:cs typeface="Times New Roman" pitchFamily="18" charset="0"/>
              </a:rPr>
              <a:t>competenze</a:t>
            </a:r>
            <a:r>
              <a:rPr lang="it-IT" sz="4400" dirty="0" smtClean="0">
                <a:solidFill>
                  <a:srgbClr val="003300"/>
                </a:solidFill>
                <a:latin typeface="Times New Roman" pitchFamily="18" charset="0"/>
                <a:cs typeface="Times New Roman" pitchFamily="18" charset="0"/>
              </a:rPr>
              <a:t>   acquisite dall'esperienza di apprendimento nel laboratorio.</a:t>
            </a:r>
            <a:br>
              <a:rPr lang="it-IT" sz="4400" dirty="0" smtClean="0">
                <a:solidFill>
                  <a:srgbClr val="003300"/>
                </a:solidFill>
                <a:latin typeface="Times New Roman" pitchFamily="18" charset="0"/>
                <a:cs typeface="Times New Roman" pitchFamily="18" charset="0"/>
              </a:rPr>
            </a:br>
            <a:endParaRPr lang="it-IT" sz="4400" dirty="0" smtClean="0">
              <a:solidFill>
                <a:srgbClr val="003300"/>
              </a:solidFill>
              <a:latin typeface="Times New Roman" pitchFamily="18" charset="0"/>
              <a:cs typeface="Times New Roman" pitchFamily="18" charset="0"/>
            </a:endParaRPr>
          </a:p>
          <a:p>
            <a:pPr algn="ctr" eaLnBrk="1" fontAlgn="auto" hangingPunct="1">
              <a:spcAft>
                <a:spcPts val="0"/>
              </a:spcAft>
              <a:buFont typeface="Wingdings 2"/>
              <a:buChar char=""/>
              <a:defRPr/>
            </a:pPr>
            <a:endParaRPr lang="it-IT" sz="4400" dirty="0">
              <a:solidFill>
                <a:srgbClr val="003300"/>
              </a:solidFill>
              <a:latin typeface="Times New Roman" pitchFamily="18" charset="0"/>
              <a:cs typeface="Times New Roman" pitchFamily="18" charset="0"/>
            </a:endParaRPr>
          </a:p>
        </p:txBody>
      </p:sp>
      <p:sp>
        <p:nvSpPr>
          <p:cNvPr id="5" name="Segnaposto piè di pagina 4"/>
          <p:cNvSpPr>
            <a:spLocks noGrp="1"/>
          </p:cNvSpPr>
          <p:nvPr>
            <p:ph type="ftr" sz="quarter" idx="11"/>
          </p:nvPr>
        </p:nvSpPr>
        <p:spPr/>
        <p:txBody>
          <a:bodyPr/>
          <a:lstStyle/>
          <a:p>
            <a:pPr>
              <a:defRPr/>
            </a:pPr>
            <a:r>
              <a:rPr lang="it-IT" smtClean="0"/>
              <a:t>I.R.A.S.E. Nazionale</a:t>
            </a:r>
            <a:endParaRPr lang="it-IT"/>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idx="1"/>
          </p:nvPr>
        </p:nvSpPr>
        <p:spPr>
          <a:xfrm>
            <a:off x="539750" y="981075"/>
            <a:ext cx="8208963" cy="5256213"/>
          </a:xfrm>
        </p:spPr>
        <p:txBody>
          <a:bodyPr>
            <a:noAutofit/>
          </a:bodyPr>
          <a:lstStyle/>
          <a:p>
            <a:pPr eaLnBrk="1" fontAlgn="auto" hangingPunct="1">
              <a:spcAft>
                <a:spcPts val="0"/>
              </a:spcAft>
              <a:buFont typeface="Wingdings 2"/>
              <a:buChar char=""/>
              <a:defRPr/>
            </a:pPr>
            <a:r>
              <a:rPr lang="it-IT" sz="3600" b="1" dirty="0" smtClean="0">
                <a:solidFill>
                  <a:srgbClr val="003300"/>
                </a:solidFill>
                <a:latin typeface="Times New Roman" pitchFamily="18" charset="0"/>
                <a:cs typeface="Times New Roman" pitchFamily="18" charset="0"/>
              </a:rPr>
              <a:t>La didattica laboratoriale richiede che:</a:t>
            </a:r>
          </a:p>
          <a:p>
            <a:pPr marL="0" indent="0" eaLnBrk="1" fontAlgn="auto" hangingPunct="1">
              <a:spcAft>
                <a:spcPts val="0"/>
              </a:spcAft>
              <a:buFont typeface="Wingdings 2"/>
              <a:buNone/>
              <a:defRPr/>
            </a:pPr>
            <a:r>
              <a:rPr lang="it-IT" sz="3600" dirty="0" smtClean="0">
                <a:solidFill>
                  <a:srgbClr val="C00000"/>
                </a:solidFill>
                <a:latin typeface="Times New Roman" pitchFamily="18" charset="0"/>
                <a:cs typeface="Times New Roman" pitchFamily="18" charset="0"/>
              </a:rPr>
              <a:t/>
            </a:r>
            <a:br>
              <a:rPr lang="it-IT" sz="3600" dirty="0" smtClean="0">
                <a:solidFill>
                  <a:srgbClr val="C00000"/>
                </a:solidFill>
                <a:latin typeface="Times New Roman" pitchFamily="18" charset="0"/>
                <a:cs typeface="Times New Roman" pitchFamily="18" charset="0"/>
              </a:rPr>
            </a:br>
            <a:r>
              <a:rPr lang="it-IT" dirty="0" smtClean="0">
                <a:solidFill>
                  <a:srgbClr val="C00000"/>
                </a:solidFill>
                <a:latin typeface="Times New Roman" pitchFamily="18" charset="0"/>
                <a:cs typeface="Times New Roman" pitchFamily="18" charset="0"/>
              </a:rPr>
              <a:t>- </a:t>
            </a:r>
            <a:r>
              <a:rPr lang="it-IT" b="1" dirty="0" smtClean="0">
                <a:solidFill>
                  <a:srgbClr val="CC3300"/>
                </a:solidFill>
                <a:latin typeface="Times New Roman" pitchFamily="18" charset="0"/>
                <a:cs typeface="Times New Roman" pitchFamily="18" charset="0"/>
              </a:rPr>
              <a:t>Si operi in piccolo gruppo</a:t>
            </a:r>
          </a:p>
          <a:p>
            <a:pPr marL="0" indent="0" eaLnBrk="1" fontAlgn="auto" hangingPunct="1">
              <a:spcAft>
                <a:spcPts val="0"/>
              </a:spcAft>
              <a:buFont typeface="Wingdings 2"/>
              <a:buNone/>
              <a:defRPr/>
            </a:pPr>
            <a:endParaRPr lang="it-IT" sz="800" b="1" dirty="0" smtClean="0">
              <a:solidFill>
                <a:srgbClr val="CC3300"/>
              </a:solidFill>
              <a:latin typeface="Times New Roman" pitchFamily="18" charset="0"/>
              <a:cs typeface="Times New Roman" pitchFamily="18" charset="0"/>
            </a:endParaRPr>
          </a:p>
          <a:p>
            <a:pPr marL="0" indent="0" eaLnBrk="1" fontAlgn="auto" hangingPunct="1">
              <a:spcAft>
                <a:spcPts val="0"/>
              </a:spcAft>
              <a:buFont typeface="Wingdings 2"/>
              <a:buNone/>
              <a:defRPr/>
            </a:pPr>
            <a:r>
              <a:rPr lang="it-IT" dirty="0" smtClean="0">
                <a:solidFill>
                  <a:schemeClr val="tx1"/>
                </a:solidFill>
                <a:latin typeface="Times New Roman" pitchFamily="18" charset="0"/>
                <a:cs typeface="Times New Roman" pitchFamily="18" charset="0"/>
              </a:rPr>
              <a:t>- </a:t>
            </a:r>
            <a:r>
              <a:rPr lang="it-IT" b="1" dirty="0" smtClean="0">
                <a:solidFill>
                  <a:schemeClr val="tx1"/>
                </a:solidFill>
                <a:latin typeface="Times New Roman" pitchFamily="18" charset="0"/>
                <a:cs typeface="Times New Roman" pitchFamily="18" charset="0"/>
              </a:rPr>
              <a:t>Si verifichi una forte interattività fra</a:t>
            </a:r>
          </a:p>
          <a:p>
            <a:pPr marL="0" indent="0" eaLnBrk="1" fontAlgn="auto" hangingPunct="1">
              <a:spcAft>
                <a:spcPts val="0"/>
              </a:spcAft>
              <a:buFont typeface="Wingdings 2"/>
              <a:buNone/>
              <a:defRPr/>
            </a:pPr>
            <a:r>
              <a:rPr lang="it-IT" b="1" dirty="0" smtClean="0">
                <a:solidFill>
                  <a:schemeClr val="tx1"/>
                </a:solidFill>
                <a:latin typeface="Times New Roman" pitchFamily="18" charset="0"/>
                <a:cs typeface="Times New Roman" pitchFamily="18" charset="0"/>
              </a:rPr>
              <a:t>  insegnante e allievi e fra gli allievi stessi </a:t>
            </a:r>
          </a:p>
          <a:p>
            <a:pPr marL="0" indent="0" eaLnBrk="1" fontAlgn="auto" hangingPunct="1">
              <a:spcAft>
                <a:spcPts val="0"/>
              </a:spcAft>
              <a:buFont typeface="Wingdings 2"/>
              <a:buNone/>
              <a:defRPr/>
            </a:pPr>
            <a:r>
              <a:rPr lang="it-IT" sz="800" dirty="0" smtClean="0">
                <a:solidFill>
                  <a:srgbClr val="C00000"/>
                </a:solidFill>
                <a:latin typeface="Times New Roman" pitchFamily="18" charset="0"/>
                <a:cs typeface="Times New Roman" pitchFamily="18" charset="0"/>
              </a:rPr>
              <a:t/>
            </a:r>
            <a:br>
              <a:rPr lang="it-IT" sz="800" dirty="0" smtClean="0">
                <a:solidFill>
                  <a:srgbClr val="C00000"/>
                </a:solidFill>
                <a:latin typeface="Times New Roman" pitchFamily="18" charset="0"/>
                <a:cs typeface="Times New Roman" pitchFamily="18" charset="0"/>
              </a:rPr>
            </a:br>
            <a:r>
              <a:rPr lang="it-IT" dirty="0" smtClean="0">
                <a:solidFill>
                  <a:srgbClr val="A50021"/>
                </a:solidFill>
                <a:latin typeface="Times New Roman" pitchFamily="18" charset="0"/>
                <a:cs typeface="Times New Roman" pitchFamily="18" charset="0"/>
              </a:rPr>
              <a:t>- </a:t>
            </a:r>
            <a:r>
              <a:rPr lang="it-IT" b="1" dirty="0" smtClean="0">
                <a:solidFill>
                  <a:srgbClr val="A50021"/>
                </a:solidFill>
                <a:latin typeface="Times New Roman" pitchFamily="18" charset="0"/>
                <a:cs typeface="Times New Roman" pitchFamily="18" charset="0"/>
              </a:rPr>
              <a:t>L'apprendimento sia cooperativo e</a:t>
            </a:r>
          </a:p>
          <a:p>
            <a:pPr marL="0" indent="0" eaLnBrk="1" fontAlgn="auto" hangingPunct="1">
              <a:spcAft>
                <a:spcPts val="0"/>
              </a:spcAft>
              <a:buFont typeface="Wingdings 2"/>
              <a:buNone/>
              <a:defRPr/>
            </a:pPr>
            <a:r>
              <a:rPr lang="it-IT" b="1" dirty="0" smtClean="0">
                <a:solidFill>
                  <a:srgbClr val="A50021"/>
                </a:solidFill>
                <a:latin typeface="Times New Roman" pitchFamily="18" charset="0"/>
                <a:cs typeface="Times New Roman" pitchFamily="18" charset="0"/>
              </a:rPr>
              <a:t>  condiviso</a:t>
            </a:r>
          </a:p>
          <a:p>
            <a:pPr marL="0" indent="0" eaLnBrk="1" fontAlgn="auto" hangingPunct="1">
              <a:spcAft>
                <a:spcPts val="0"/>
              </a:spcAft>
              <a:buFont typeface="Wingdings 2"/>
              <a:buNone/>
              <a:defRPr/>
            </a:pPr>
            <a:r>
              <a:rPr lang="it-IT" sz="800" dirty="0" smtClean="0">
                <a:solidFill>
                  <a:srgbClr val="C00000"/>
                </a:solidFill>
                <a:latin typeface="Times New Roman" pitchFamily="18" charset="0"/>
                <a:cs typeface="Times New Roman" pitchFamily="18" charset="0"/>
              </a:rPr>
              <a:t/>
            </a:r>
            <a:br>
              <a:rPr lang="it-IT" sz="800" dirty="0" smtClean="0">
                <a:solidFill>
                  <a:srgbClr val="C00000"/>
                </a:solidFill>
                <a:latin typeface="Times New Roman" pitchFamily="18" charset="0"/>
                <a:cs typeface="Times New Roman" pitchFamily="18" charset="0"/>
              </a:rPr>
            </a:br>
            <a:r>
              <a:rPr lang="it-IT" dirty="0" smtClean="0">
                <a:solidFill>
                  <a:srgbClr val="C00000"/>
                </a:solidFill>
                <a:latin typeface="Times New Roman" pitchFamily="18" charset="0"/>
                <a:cs typeface="Times New Roman" pitchFamily="18" charset="0"/>
              </a:rPr>
              <a:t>- </a:t>
            </a:r>
            <a:r>
              <a:rPr lang="it-IT" b="1" dirty="0" smtClean="0">
                <a:solidFill>
                  <a:srgbClr val="003300"/>
                </a:solidFill>
                <a:latin typeface="Times New Roman" pitchFamily="18" charset="0"/>
                <a:cs typeface="Times New Roman" pitchFamily="18" charset="0"/>
              </a:rPr>
              <a:t>La mediazione didattica si intrecci con</a:t>
            </a:r>
          </a:p>
          <a:p>
            <a:pPr marL="0" indent="0" eaLnBrk="1" fontAlgn="auto" hangingPunct="1">
              <a:spcAft>
                <a:spcPts val="0"/>
              </a:spcAft>
              <a:buFont typeface="Wingdings 2"/>
              <a:buNone/>
              <a:defRPr/>
            </a:pPr>
            <a:r>
              <a:rPr lang="it-IT" b="1" dirty="0" smtClean="0">
                <a:solidFill>
                  <a:srgbClr val="003300"/>
                </a:solidFill>
                <a:latin typeface="Times New Roman" pitchFamily="18" charset="0"/>
                <a:cs typeface="Times New Roman" pitchFamily="18" charset="0"/>
              </a:rPr>
              <a:t>  l'operatività degli allievi </a:t>
            </a:r>
            <a:r>
              <a:rPr lang="it-IT" b="1" dirty="0" smtClean="0">
                <a:solidFill>
                  <a:srgbClr val="C00000"/>
                </a:solidFill>
                <a:latin typeface="Times New Roman" pitchFamily="18" charset="0"/>
                <a:cs typeface="Times New Roman" pitchFamily="18" charset="0"/>
              </a:rPr>
              <a:t/>
            </a:r>
            <a:br>
              <a:rPr lang="it-IT" b="1" dirty="0" smtClean="0">
                <a:solidFill>
                  <a:srgbClr val="C00000"/>
                </a:solidFill>
                <a:latin typeface="Times New Roman" pitchFamily="18" charset="0"/>
                <a:cs typeface="Times New Roman" pitchFamily="18" charset="0"/>
              </a:rPr>
            </a:br>
            <a:endParaRPr lang="it-IT" b="1" dirty="0">
              <a:latin typeface="Times New Roman" pitchFamily="18" charset="0"/>
              <a:cs typeface="Times New Roman" pitchFamily="18" charset="0"/>
            </a:endParaRPr>
          </a:p>
        </p:txBody>
      </p:sp>
      <p:sp>
        <p:nvSpPr>
          <p:cNvPr id="5" name="Segnaposto piè di pagina 4"/>
          <p:cNvSpPr>
            <a:spLocks noGrp="1"/>
          </p:cNvSpPr>
          <p:nvPr>
            <p:ph type="ftr" sz="quarter" idx="11"/>
          </p:nvPr>
        </p:nvSpPr>
        <p:spPr/>
        <p:txBody>
          <a:bodyPr/>
          <a:lstStyle/>
          <a:p>
            <a:pPr>
              <a:defRPr/>
            </a:pPr>
            <a:r>
              <a:rPr lang="it-IT" smtClean="0"/>
              <a:t>I.R.A.S.E. Nazionale</a:t>
            </a:r>
            <a:endParaRPr lang="it-IT"/>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egnaposto contenuto 5"/>
          <p:cNvSpPr>
            <a:spLocks noGrp="1"/>
          </p:cNvSpPr>
          <p:nvPr>
            <p:ph idx="1"/>
          </p:nvPr>
        </p:nvSpPr>
        <p:spPr>
          <a:xfrm>
            <a:off x="250825" y="1052513"/>
            <a:ext cx="8516938" cy="5256212"/>
          </a:xfrm>
        </p:spPr>
        <p:txBody>
          <a:bodyPr/>
          <a:lstStyle/>
          <a:p>
            <a:pPr eaLnBrk="1" hangingPunct="1"/>
            <a:r>
              <a:rPr lang="it-IT" sz="4000" smtClean="0">
                <a:solidFill>
                  <a:srgbClr val="003300"/>
                </a:solidFill>
                <a:latin typeface="Times New Roman" pitchFamily="18" charset="0"/>
                <a:cs typeface="Times New Roman" pitchFamily="18" charset="0"/>
              </a:rPr>
              <a:t>Pertanto l'</a:t>
            </a:r>
            <a:r>
              <a:rPr lang="it-IT" sz="4000" b="1" i="1" smtClean="0">
                <a:solidFill>
                  <a:srgbClr val="C00000"/>
                </a:solidFill>
                <a:latin typeface="Times New Roman" pitchFamily="18" charset="0"/>
                <a:cs typeface="Times New Roman" pitchFamily="18" charset="0"/>
              </a:rPr>
              <a:t>ambiente</a:t>
            </a:r>
            <a:r>
              <a:rPr lang="it-IT" sz="4000" smtClean="0">
                <a:solidFill>
                  <a:srgbClr val="003300"/>
                </a:solidFill>
                <a:latin typeface="Times New Roman" pitchFamily="18" charset="0"/>
                <a:cs typeface="Times New Roman" pitchFamily="18" charset="0"/>
              </a:rPr>
              <a:t>:</a:t>
            </a:r>
            <a:br>
              <a:rPr lang="it-IT" sz="4000" smtClean="0">
                <a:solidFill>
                  <a:srgbClr val="003300"/>
                </a:solidFill>
                <a:latin typeface="Times New Roman" pitchFamily="18" charset="0"/>
                <a:cs typeface="Times New Roman" pitchFamily="18" charset="0"/>
              </a:rPr>
            </a:br>
            <a:r>
              <a:rPr lang="it-IT" sz="4000" smtClean="0">
                <a:solidFill>
                  <a:srgbClr val="003300"/>
                </a:solidFill>
                <a:latin typeface="Times New Roman" pitchFamily="18" charset="0"/>
                <a:cs typeface="Times New Roman" pitchFamily="18" charset="0"/>
              </a:rPr>
              <a:t>- Può essere semplicemente l'aula, se l'attività non richiede particolari attrezzature </a:t>
            </a:r>
            <a:br>
              <a:rPr lang="it-IT" sz="4000" smtClean="0">
                <a:solidFill>
                  <a:srgbClr val="003300"/>
                </a:solidFill>
                <a:latin typeface="Times New Roman" pitchFamily="18" charset="0"/>
                <a:cs typeface="Times New Roman" pitchFamily="18" charset="0"/>
              </a:rPr>
            </a:br>
            <a:r>
              <a:rPr lang="it-IT" sz="4000" smtClean="0">
                <a:solidFill>
                  <a:srgbClr val="003300"/>
                </a:solidFill>
                <a:latin typeface="Times New Roman" pitchFamily="18" charset="0"/>
                <a:cs typeface="Times New Roman" pitchFamily="18" charset="0"/>
              </a:rPr>
              <a:t>- Può essere uno spazio attrezzato se le attività richiedono l'uso di attrezzature e materiali particolari (multimediali strumentazione scientifica ecc.) </a:t>
            </a:r>
            <a:br>
              <a:rPr lang="it-IT" sz="4000" smtClean="0">
                <a:solidFill>
                  <a:srgbClr val="003300"/>
                </a:solidFill>
                <a:latin typeface="Times New Roman" pitchFamily="18" charset="0"/>
                <a:cs typeface="Times New Roman" pitchFamily="18" charset="0"/>
              </a:rPr>
            </a:br>
            <a:endParaRPr lang="it-IT" sz="4000" smtClean="0">
              <a:solidFill>
                <a:srgbClr val="003300"/>
              </a:solidFill>
              <a:latin typeface="Times New Roman" pitchFamily="18" charset="0"/>
              <a:cs typeface="Times New Roman" pitchFamily="18" charset="0"/>
            </a:endParaRPr>
          </a:p>
        </p:txBody>
      </p:sp>
      <p:sp>
        <p:nvSpPr>
          <p:cNvPr id="5" name="Segnaposto piè di pagina 4"/>
          <p:cNvSpPr>
            <a:spLocks noGrp="1"/>
          </p:cNvSpPr>
          <p:nvPr>
            <p:ph type="ftr" sz="quarter" idx="11"/>
          </p:nvPr>
        </p:nvSpPr>
        <p:spPr/>
        <p:txBody>
          <a:bodyPr/>
          <a:lstStyle/>
          <a:p>
            <a:pPr>
              <a:defRPr/>
            </a:pPr>
            <a:r>
              <a:rPr lang="it-IT" smtClean="0"/>
              <a:t>I.R.A.S.E. Nazionale</a:t>
            </a:r>
            <a:endParaRPr lang="it-IT"/>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egnaposto contenuto 3"/>
          <p:cNvSpPr>
            <a:spLocks noGrp="1"/>
          </p:cNvSpPr>
          <p:nvPr>
            <p:ph idx="1"/>
          </p:nvPr>
        </p:nvSpPr>
        <p:spPr>
          <a:xfrm>
            <a:off x="468313" y="1557338"/>
            <a:ext cx="8229600" cy="4387850"/>
          </a:xfrm>
        </p:spPr>
        <p:txBody>
          <a:bodyPr/>
          <a:lstStyle/>
          <a:p>
            <a:pPr eaLnBrk="1" hangingPunct="1"/>
            <a:r>
              <a:rPr lang="it-IT" sz="4000" smtClean="0">
                <a:solidFill>
                  <a:srgbClr val="003300"/>
                </a:solidFill>
                <a:latin typeface="Times New Roman" pitchFamily="18" charset="0"/>
                <a:cs typeface="Times New Roman" pitchFamily="18" charset="0"/>
              </a:rPr>
              <a:t>Il </a:t>
            </a:r>
            <a:r>
              <a:rPr lang="it-IT" sz="4000" b="1" i="1" smtClean="0">
                <a:solidFill>
                  <a:srgbClr val="C00000"/>
                </a:solidFill>
                <a:latin typeface="Times New Roman" pitchFamily="18" charset="0"/>
                <a:cs typeface="Times New Roman" pitchFamily="18" charset="0"/>
              </a:rPr>
              <a:t>Laboratorio</a:t>
            </a:r>
            <a:r>
              <a:rPr lang="it-IT" sz="4000" smtClean="0">
                <a:solidFill>
                  <a:srgbClr val="003300"/>
                </a:solidFill>
                <a:latin typeface="Times New Roman" pitchFamily="18" charset="0"/>
                <a:cs typeface="Times New Roman" pitchFamily="18" charset="0"/>
              </a:rPr>
              <a:t> così inteso diventa un </a:t>
            </a:r>
            <a:r>
              <a:rPr lang="it-IT" sz="4000" b="1" i="1" smtClean="0">
                <a:solidFill>
                  <a:srgbClr val="002060"/>
                </a:solidFill>
                <a:latin typeface="Times New Roman" pitchFamily="18" charset="0"/>
                <a:cs typeface="Times New Roman" pitchFamily="18" charset="0"/>
              </a:rPr>
              <a:t>elemento di organizzazione </a:t>
            </a:r>
            <a:r>
              <a:rPr lang="it-IT" sz="4000" smtClean="0">
                <a:solidFill>
                  <a:srgbClr val="003300"/>
                </a:solidFill>
                <a:latin typeface="Times New Roman" pitchFamily="18" charset="0"/>
                <a:cs typeface="Times New Roman" pitchFamily="18" charset="0"/>
              </a:rPr>
              <a:t>del curricolo formale di ciascun allievo: esso può essere collocato all'inizio di un percorso o al suo interno o alla sua conclusione a seconda della funzione.</a:t>
            </a:r>
          </a:p>
        </p:txBody>
      </p:sp>
      <p:sp>
        <p:nvSpPr>
          <p:cNvPr id="5" name="Segnaposto piè di pagina 4"/>
          <p:cNvSpPr>
            <a:spLocks noGrp="1"/>
          </p:cNvSpPr>
          <p:nvPr>
            <p:ph type="ftr" sz="quarter" idx="11"/>
          </p:nvPr>
        </p:nvSpPr>
        <p:spPr/>
        <p:txBody>
          <a:bodyPr/>
          <a:lstStyle/>
          <a:p>
            <a:pPr>
              <a:defRPr/>
            </a:pPr>
            <a:r>
              <a:rPr lang="it-IT" smtClean="0"/>
              <a:t>I.R.A.S.E. Nazionale</a:t>
            </a:r>
            <a:endParaRPr lang="it-IT"/>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pPr>
              <a:defRPr/>
            </a:pPr>
            <a:r>
              <a:rPr lang="it-IT" smtClean="0"/>
              <a:t>I.R.A.S.E. Nazionale</a:t>
            </a:r>
            <a:endParaRPr lang="it-IT"/>
          </a:p>
        </p:txBody>
      </p:sp>
      <p:sp>
        <p:nvSpPr>
          <p:cNvPr id="23554" name="Rettangolo 7"/>
          <p:cNvSpPr>
            <a:spLocks noChangeArrowheads="1"/>
          </p:cNvSpPr>
          <p:nvPr/>
        </p:nvSpPr>
        <p:spPr bwMode="auto">
          <a:xfrm>
            <a:off x="179388" y="333375"/>
            <a:ext cx="4427537" cy="1311275"/>
          </a:xfrm>
          <a:prstGeom prst="rect">
            <a:avLst/>
          </a:prstGeom>
          <a:noFill/>
          <a:ln w="9525">
            <a:noFill/>
            <a:miter lim="800000"/>
            <a:headEnd/>
            <a:tailEnd/>
          </a:ln>
        </p:spPr>
        <p:txBody>
          <a:bodyPr>
            <a:spAutoFit/>
          </a:bodyPr>
          <a:lstStyle/>
          <a:p>
            <a:pPr algn="ctr"/>
            <a:r>
              <a:rPr lang="it-IT" sz="4000" b="1">
                <a:solidFill>
                  <a:srgbClr val="003300"/>
                </a:solidFill>
                <a:latin typeface="Times New Roman" pitchFamily="18" charset="0"/>
                <a:cs typeface="Times New Roman" pitchFamily="18" charset="0"/>
              </a:rPr>
              <a:t>Caratteristiche </a:t>
            </a:r>
          </a:p>
          <a:p>
            <a:pPr algn="ctr"/>
            <a:r>
              <a:rPr lang="it-IT" sz="4000" b="1">
                <a:solidFill>
                  <a:srgbClr val="003300"/>
                </a:solidFill>
                <a:latin typeface="Times New Roman" pitchFamily="18" charset="0"/>
                <a:cs typeface="Times New Roman" pitchFamily="18" charset="0"/>
              </a:rPr>
              <a:t>del  laboratorio </a:t>
            </a:r>
            <a:endParaRPr lang="it-IT" b="1">
              <a:solidFill>
                <a:srgbClr val="003300"/>
              </a:solidFill>
              <a:latin typeface="Franklin Gothic Book" pitchFamily="34" charset="0"/>
            </a:endParaRPr>
          </a:p>
        </p:txBody>
      </p:sp>
      <p:sp>
        <p:nvSpPr>
          <p:cNvPr id="13" name="Arrotonda angolo diagonale rettangolo 12"/>
          <p:cNvSpPr/>
          <p:nvPr/>
        </p:nvSpPr>
        <p:spPr>
          <a:xfrm>
            <a:off x="755576" y="2204864"/>
            <a:ext cx="3744416" cy="3960440"/>
          </a:xfrm>
          <a:prstGeom prst="round2DiagRect">
            <a:avLst/>
          </a:prstGeom>
          <a:solidFill>
            <a:srgbClr val="FFFF99"/>
          </a:solidFill>
          <a:scene3d>
            <a:camera prst="isometricOffAxis1Right"/>
            <a:lightRig rig="threePt" dir="t"/>
          </a:scene3d>
          <a:sp3d>
            <a:bevelT prst="slope"/>
          </a:sp3d>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it-IT" sz="2800" b="1" dirty="0">
                <a:solidFill>
                  <a:srgbClr val="C00000"/>
                </a:solidFill>
                <a:latin typeface="Times New Roman" pitchFamily="18" charset="0"/>
                <a:cs typeface="Times New Roman" pitchFamily="18" charset="0"/>
              </a:rPr>
              <a:t>Risponde</a:t>
            </a:r>
            <a:r>
              <a:rPr lang="it-IT" sz="2800" b="1" dirty="0">
                <a:solidFill>
                  <a:srgbClr val="003300"/>
                </a:solidFill>
                <a:latin typeface="Times New Roman" pitchFamily="18" charset="0"/>
                <a:cs typeface="Times New Roman" pitchFamily="18" charset="0"/>
              </a:rPr>
              <a:t> ai bisogni dello studente , nel senso che il rapporto tra il progetto e il "guadagno" che ne trae il ragazzo non ha bisogno di spiegazioni.</a:t>
            </a:r>
            <a:endParaRPr lang="it-IT" sz="2800" b="1" dirty="0"/>
          </a:p>
        </p:txBody>
      </p:sp>
      <p:sp>
        <p:nvSpPr>
          <p:cNvPr id="14" name="Arrotonda angolo diagonale rettangolo 13"/>
          <p:cNvSpPr/>
          <p:nvPr/>
        </p:nvSpPr>
        <p:spPr>
          <a:xfrm>
            <a:off x="4634483" y="1144811"/>
            <a:ext cx="4176464" cy="5445224"/>
          </a:xfrm>
          <a:prstGeom prst="round2DiagRect">
            <a:avLst/>
          </a:prstGeom>
          <a:solidFill>
            <a:srgbClr val="EAFFC1"/>
          </a:solidFill>
          <a:scene3d>
            <a:camera prst="isometricOffAxis2Left"/>
            <a:lightRig rig="threePt" dir="t"/>
          </a:scene3d>
          <a:sp3d>
            <a:bevelT prst="slope"/>
          </a:sp3d>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it-IT" sz="2800" b="1" dirty="0">
                <a:solidFill>
                  <a:srgbClr val="C00000"/>
                </a:solidFill>
                <a:latin typeface="Arial" pitchFamily="34" charset="0"/>
                <a:cs typeface="Arial" pitchFamily="34" charset="0"/>
              </a:rPr>
              <a:t>.</a:t>
            </a:r>
            <a:endParaRPr lang="it-IT" sz="2800" b="1" dirty="0">
              <a:solidFill>
                <a:srgbClr val="C00000"/>
              </a:solidFill>
              <a:latin typeface="Times New Roman" pitchFamily="18" charset="0"/>
              <a:cs typeface="Times New Roman" pitchFamily="18" charset="0"/>
            </a:endParaRPr>
          </a:p>
          <a:p>
            <a:pPr algn="ctr" fontAlgn="auto">
              <a:spcBef>
                <a:spcPts val="0"/>
              </a:spcBef>
              <a:spcAft>
                <a:spcPts val="0"/>
              </a:spcAft>
              <a:defRPr/>
            </a:pPr>
            <a:r>
              <a:rPr lang="it-IT" sz="2800" b="1" dirty="0">
                <a:solidFill>
                  <a:srgbClr val="C00000"/>
                </a:solidFill>
                <a:latin typeface="Times New Roman" pitchFamily="18" charset="0"/>
                <a:cs typeface="Times New Roman" pitchFamily="18" charset="0"/>
              </a:rPr>
              <a:t>Consente</a:t>
            </a:r>
            <a:r>
              <a:rPr lang="it-IT" sz="2800" b="1" dirty="0">
                <a:solidFill>
                  <a:srgbClr val="003300"/>
                </a:solidFill>
                <a:latin typeface="Times New Roman" pitchFamily="18" charset="0"/>
                <a:cs typeface="Times New Roman" pitchFamily="18" charset="0"/>
              </a:rPr>
              <a:t> di praticare </a:t>
            </a:r>
          </a:p>
          <a:p>
            <a:pPr algn="ctr" fontAlgn="auto">
              <a:spcBef>
                <a:spcPts val="0"/>
              </a:spcBef>
              <a:spcAft>
                <a:spcPts val="0"/>
              </a:spcAft>
              <a:defRPr/>
            </a:pPr>
            <a:r>
              <a:rPr lang="it-IT" sz="2800" b="1" dirty="0">
                <a:solidFill>
                  <a:srgbClr val="003300"/>
                </a:solidFill>
                <a:latin typeface="Times New Roman" pitchFamily="18" charset="0"/>
                <a:cs typeface="Times New Roman" pitchFamily="18" charset="0"/>
              </a:rPr>
              <a:t>le competenze che</a:t>
            </a:r>
          </a:p>
          <a:p>
            <a:pPr algn="ctr" fontAlgn="auto">
              <a:spcBef>
                <a:spcPts val="0"/>
              </a:spcBef>
              <a:spcAft>
                <a:spcPts val="0"/>
              </a:spcAft>
              <a:defRPr/>
            </a:pPr>
            <a:r>
              <a:rPr lang="it-IT" sz="2800" b="1" dirty="0">
                <a:solidFill>
                  <a:srgbClr val="003300"/>
                </a:solidFill>
                <a:latin typeface="Times New Roman" pitchFamily="18" charset="0"/>
                <a:cs typeface="Times New Roman" pitchFamily="18" charset="0"/>
              </a:rPr>
              <a:t> lo abilitano </a:t>
            </a:r>
          </a:p>
          <a:p>
            <a:pPr algn="ctr" fontAlgn="auto">
              <a:spcBef>
                <a:spcPts val="0"/>
              </a:spcBef>
              <a:spcAft>
                <a:spcPts val="0"/>
              </a:spcAft>
              <a:defRPr/>
            </a:pPr>
            <a:r>
              <a:rPr lang="it-IT" sz="2800" b="1" dirty="0">
                <a:solidFill>
                  <a:srgbClr val="003300"/>
                </a:solidFill>
                <a:latin typeface="Times New Roman" pitchFamily="18" charset="0"/>
                <a:cs typeface="Times New Roman" pitchFamily="18" charset="0"/>
              </a:rPr>
              <a:t>all'essere cittadino (organizzazione di un gruppo di lavoro, assegnazione e assunzione di un compito di realtà, definizione di un prodotto legato al compito di realtà).</a:t>
            </a:r>
          </a:p>
          <a:p>
            <a:pPr algn="ctr" fontAlgn="auto">
              <a:spcBef>
                <a:spcPts val="0"/>
              </a:spcBef>
              <a:spcAft>
                <a:spcPts val="0"/>
              </a:spcAft>
              <a:defRPr/>
            </a:pPr>
            <a:endParaRPr lang="it-IT" sz="28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erra">
  <a:themeElements>
    <a:clrScheme name="Terra">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rra">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erra">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erra">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397</TotalTime>
  <Words>1006</Words>
  <Application>Microsoft Office PowerPoint</Application>
  <PresentationFormat>Presentazione su schermo (4:3)</PresentationFormat>
  <Paragraphs>154</Paragraphs>
  <Slides>23</Slides>
  <Notes>4</Notes>
  <HiddenSlides>0</HiddenSlides>
  <MMClips>0</MMClips>
  <ScaleCrop>false</ScaleCrop>
  <HeadingPairs>
    <vt:vector size="4" baseType="variant">
      <vt:variant>
        <vt:lpstr>Tema</vt:lpstr>
      </vt:variant>
      <vt:variant>
        <vt:i4>1</vt:i4>
      </vt:variant>
      <vt:variant>
        <vt:lpstr>Titoli diapositive</vt:lpstr>
      </vt:variant>
      <vt:variant>
        <vt:i4>23</vt:i4>
      </vt:variant>
    </vt:vector>
  </HeadingPairs>
  <TitlesOfParts>
    <vt:vector size="24" baseType="lpstr">
      <vt:lpstr>Terra</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scuola intesa come LABORATORIO è il luogo in cui non solo si elaborano i saperi, ma anche un insieme di opportunità formative per produrre nuove conoscenze e sviluppare nuove competenze. In questa prospettiva l'azione educativa si sposta dall'insegnamento all'apprendimento, cioè ai processi del "far apprendere" e del riflettere sul fare</dc:title>
  <dc:creator>Rosa</dc:creator>
  <cp:lastModifiedBy>Rosa</cp:lastModifiedBy>
  <cp:revision>79</cp:revision>
  <dcterms:created xsi:type="dcterms:W3CDTF">2011-01-28T11:36:13Z</dcterms:created>
  <dcterms:modified xsi:type="dcterms:W3CDTF">2016-01-20T20:25:23Z</dcterms:modified>
</cp:coreProperties>
</file>