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notesSlides/notesSlide38.xml" ContentType="application/vnd.openxmlformats-officedocument.presentationml.notesSlid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Override PartName="/ppt/notesSlides/notesSlide45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Default Extension="bin" ContentType="application/vnd.openxmlformats-officedocument.oleObject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notesSlides/notesSlide3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3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44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42.xml" ContentType="application/vnd.openxmlformats-officedocument.presentationml.notesSlid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notesSlides/notesSlide25.xml" ContentType="application/vnd.openxmlformats-officedocument.presentationml.notesSlide+xml"/>
  <Override PartName="/ppt/notesSlides/notesSlide4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7"/>
  </p:notesMasterIdLst>
  <p:sldIdLst>
    <p:sldId id="258" r:id="rId2"/>
    <p:sldId id="256" r:id="rId3"/>
    <p:sldId id="257" r:id="rId4"/>
    <p:sldId id="261" r:id="rId5"/>
    <p:sldId id="262" r:id="rId6"/>
    <p:sldId id="330" r:id="rId7"/>
    <p:sldId id="263" r:id="rId8"/>
    <p:sldId id="264" r:id="rId9"/>
    <p:sldId id="265" r:id="rId10"/>
    <p:sldId id="259" r:id="rId11"/>
    <p:sldId id="260" r:id="rId12"/>
    <p:sldId id="266" r:id="rId13"/>
    <p:sldId id="267" r:id="rId14"/>
    <p:sldId id="268" r:id="rId15"/>
    <p:sldId id="269" r:id="rId16"/>
    <p:sldId id="270" r:id="rId17"/>
    <p:sldId id="274" r:id="rId18"/>
    <p:sldId id="271" r:id="rId19"/>
    <p:sldId id="272" r:id="rId20"/>
    <p:sldId id="313" r:id="rId21"/>
    <p:sldId id="273" r:id="rId22"/>
    <p:sldId id="325" r:id="rId23"/>
    <p:sldId id="309" r:id="rId24"/>
    <p:sldId id="310" r:id="rId25"/>
    <p:sldId id="312" r:id="rId26"/>
    <p:sldId id="311" r:id="rId27"/>
    <p:sldId id="275" r:id="rId28"/>
    <p:sldId id="326" r:id="rId29"/>
    <p:sldId id="296" r:id="rId30"/>
    <p:sldId id="276" r:id="rId31"/>
    <p:sldId id="277" r:id="rId32"/>
    <p:sldId id="278" r:id="rId33"/>
    <p:sldId id="279" r:id="rId34"/>
    <p:sldId id="280" r:id="rId35"/>
    <p:sldId id="282" r:id="rId36"/>
    <p:sldId id="283" r:id="rId37"/>
    <p:sldId id="284" r:id="rId38"/>
    <p:sldId id="285" r:id="rId39"/>
    <p:sldId id="287" r:id="rId40"/>
    <p:sldId id="288" r:id="rId41"/>
    <p:sldId id="289" r:id="rId42"/>
    <p:sldId id="290" r:id="rId43"/>
    <p:sldId id="291" r:id="rId44"/>
    <p:sldId id="292" r:id="rId45"/>
    <p:sldId id="293" r:id="rId46"/>
  </p:sldIdLst>
  <p:sldSz cx="9144000" cy="6858000" type="screen4x3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FFFF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0" d="100"/>
          <a:sy n="60" d="100"/>
        </p:scale>
        <p:origin x="-1572" y="-1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notesMaster" Target="notesMasters/notesMaster1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B2A977-525D-408E-91B4-EF8F8B7F07A0}" type="datetimeFigureOut">
              <a:rPr lang="it-IT" smtClean="0"/>
              <a:pPr/>
              <a:t>19/07/2015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B0D952-B55B-415D-BDE7-99E49F94FC64}" type="slidenum">
              <a:rPr lang="it-IT" smtClean="0"/>
              <a:pPr/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B0D952-B55B-415D-BDE7-99E49F94FC64}" type="slidenum">
              <a:rPr lang="it-IT" smtClean="0"/>
              <a:pPr/>
              <a:t>1</a:t>
            </a:fld>
            <a:endParaRPr lang="it-IT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B0D952-B55B-415D-BDE7-99E49F94FC64}" type="slidenum">
              <a:rPr lang="it-IT" smtClean="0"/>
              <a:pPr/>
              <a:t>10</a:t>
            </a:fld>
            <a:endParaRPr lang="it-IT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B0D952-B55B-415D-BDE7-99E49F94FC64}" type="slidenum">
              <a:rPr lang="it-IT" smtClean="0"/>
              <a:pPr/>
              <a:t>11</a:t>
            </a:fld>
            <a:endParaRPr lang="it-IT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B0D952-B55B-415D-BDE7-99E49F94FC64}" type="slidenum">
              <a:rPr lang="it-IT" smtClean="0"/>
              <a:pPr/>
              <a:t>12</a:t>
            </a:fld>
            <a:endParaRPr lang="it-IT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B0D952-B55B-415D-BDE7-99E49F94FC64}" type="slidenum">
              <a:rPr lang="it-IT" smtClean="0"/>
              <a:pPr/>
              <a:t>13</a:t>
            </a:fld>
            <a:endParaRPr lang="it-IT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B0D952-B55B-415D-BDE7-99E49F94FC64}" type="slidenum">
              <a:rPr lang="it-IT" smtClean="0"/>
              <a:pPr/>
              <a:t>14</a:t>
            </a:fld>
            <a:endParaRPr lang="it-IT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B0D952-B55B-415D-BDE7-99E49F94FC64}" type="slidenum">
              <a:rPr lang="it-IT" smtClean="0"/>
              <a:pPr/>
              <a:t>15</a:t>
            </a:fld>
            <a:endParaRPr lang="it-IT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B0D952-B55B-415D-BDE7-99E49F94FC64}" type="slidenum">
              <a:rPr lang="it-IT" smtClean="0"/>
              <a:pPr/>
              <a:t>16</a:t>
            </a:fld>
            <a:endParaRPr lang="it-IT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B0D952-B55B-415D-BDE7-99E49F94FC64}" type="slidenum">
              <a:rPr lang="it-IT" smtClean="0"/>
              <a:pPr/>
              <a:t>17</a:t>
            </a:fld>
            <a:endParaRPr lang="it-IT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B0D952-B55B-415D-BDE7-99E49F94FC64}" type="slidenum">
              <a:rPr lang="it-IT" smtClean="0"/>
              <a:pPr/>
              <a:t>18</a:t>
            </a:fld>
            <a:endParaRPr lang="it-IT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B0D952-B55B-415D-BDE7-99E49F94FC64}" type="slidenum">
              <a:rPr lang="it-IT" smtClean="0"/>
              <a:pPr/>
              <a:t>19</a:t>
            </a:fld>
            <a:endParaRPr lang="it-IT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B0D952-B55B-415D-BDE7-99E49F94FC64}" type="slidenum">
              <a:rPr lang="it-IT" smtClean="0"/>
              <a:pPr/>
              <a:t>2</a:t>
            </a:fld>
            <a:endParaRPr lang="it-IT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B0D952-B55B-415D-BDE7-99E49F94FC64}" type="slidenum">
              <a:rPr lang="it-IT" smtClean="0"/>
              <a:pPr/>
              <a:t>20</a:t>
            </a:fld>
            <a:endParaRPr lang="it-IT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B0D952-B55B-415D-BDE7-99E49F94FC64}" type="slidenum">
              <a:rPr lang="it-IT" smtClean="0"/>
              <a:pPr/>
              <a:t>21</a:t>
            </a:fld>
            <a:endParaRPr lang="it-IT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B0D952-B55B-415D-BDE7-99E49F94FC64}" type="slidenum">
              <a:rPr lang="it-IT" smtClean="0"/>
              <a:pPr/>
              <a:t>22</a:t>
            </a:fld>
            <a:endParaRPr lang="it-IT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B0D952-B55B-415D-BDE7-99E49F94FC64}" type="slidenum">
              <a:rPr lang="it-IT" smtClean="0"/>
              <a:pPr/>
              <a:t>23</a:t>
            </a:fld>
            <a:endParaRPr lang="it-IT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B0D952-B55B-415D-BDE7-99E49F94FC64}" type="slidenum">
              <a:rPr lang="it-IT" smtClean="0"/>
              <a:pPr/>
              <a:t>24</a:t>
            </a:fld>
            <a:endParaRPr lang="it-IT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B0D952-B55B-415D-BDE7-99E49F94FC64}" type="slidenum">
              <a:rPr lang="it-IT" smtClean="0"/>
              <a:pPr/>
              <a:t>25</a:t>
            </a:fld>
            <a:endParaRPr lang="it-IT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B0D952-B55B-415D-BDE7-99E49F94FC64}" type="slidenum">
              <a:rPr lang="it-IT" smtClean="0"/>
              <a:pPr/>
              <a:t>26</a:t>
            </a:fld>
            <a:endParaRPr lang="it-IT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B0D952-B55B-415D-BDE7-99E49F94FC64}" type="slidenum">
              <a:rPr lang="it-IT" smtClean="0"/>
              <a:pPr/>
              <a:t>27</a:t>
            </a:fld>
            <a:endParaRPr lang="it-IT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F68C84-A48F-4D6D-A2A5-8C98784A1E6E}" type="slidenum">
              <a:rPr lang="it-IT" smtClean="0"/>
              <a:pPr/>
              <a:t>28</a:t>
            </a:fld>
            <a:endParaRPr lang="it-IT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B0D952-B55B-415D-BDE7-99E49F94FC64}" type="slidenum">
              <a:rPr lang="it-IT" smtClean="0"/>
              <a:pPr/>
              <a:t>29</a:t>
            </a:fld>
            <a:endParaRPr lang="it-IT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B0D952-B55B-415D-BDE7-99E49F94FC64}" type="slidenum">
              <a:rPr lang="it-IT" smtClean="0"/>
              <a:pPr/>
              <a:t>3</a:t>
            </a:fld>
            <a:endParaRPr lang="it-IT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B0D952-B55B-415D-BDE7-99E49F94FC64}" type="slidenum">
              <a:rPr lang="it-IT" smtClean="0"/>
              <a:pPr/>
              <a:t>30</a:t>
            </a:fld>
            <a:endParaRPr lang="it-IT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B0D952-B55B-415D-BDE7-99E49F94FC64}" type="slidenum">
              <a:rPr lang="it-IT" smtClean="0"/>
              <a:pPr/>
              <a:t>31</a:t>
            </a:fld>
            <a:endParaRPr lang="it-IT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B0D952-B55B-415D-BDE7-99E49F94FC64}" type="slidenum">
              <a:rPr lang="it-IT" smtClean="0"/>
              <a:pPr/>
              <a:t>32</a:t>
            </a:fld>
            <a:endParaRPr lang="it-IT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B0D952-B55B-415D-BDE7-99E49F94FC64}" type="slidenum">
              <a:rPr lang="it-IT" smtClean="0"/>
              <a:pPr/>
              <a:t>33</a:t>
            </a:fld>
            <a:endParaRPr lang="it-IT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B0D952-B55B-415D-BDE7-99E49F94FC64}" type="slidenum">
              <a:rPr lang="it-IT" smtClean="0"/>
              <a:pPr/>
              <a:t>34</a:t>
            </a:fld>
            <a:endParaRPr lang="it-IT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F68C84-A48F-4D6D-A2A5-8C98784A1E6E}" type="slidenum">
              <a:rPr lang="it-IT" smtClean="0"/>
              <a:pPr/>
              <a:t>35</a:t>
            </a:fld>
            <a:endParaRPr lang="it-IT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F68C84-A48F-4D6D-A2A5-8C98784A1E6E}" type="slidenum">
              <a:rPr lang="it-IT" smtClean="0"/>
              <a:pPr/>
              <a:t>36</a:t>
            </a:fld>
            <a:endParaRPr lang="it-IT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F68C84-A48F-4D6D-A2A5-8C98784A1E6E}" type="slidenum">
              <a:rPr lang="it-IT" smtClean="0"/>
              <a:pPr/>
              <a:t>37</a:t>
            </a:fld>
            <a:endParaRPr lang="it-IT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F68C84-A48F-4D6D-A2A5-8C98784A1E6E}" type="slidenum">
              <a:rPr lang="it-IT" smtClean="0"/>
              <a:pPr/>
              <a:t>38</a:t>
            </a:fld>
            <a:endParaRPr lang="it-IT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F68C84-A48F-4D6D-A2A5-8C98784A1E6E}" type="slidenum">
              <a:rPr lang="it-IT" smtClean="0"/>
              <a:pPr/>
              <a:t>39</a:t>
            </a:fld>
            <a:endParaRPr lang="it-IT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B0D952-B55B-415D-BDE7-99E49F94FC64}" type="slidenum">
              <a:rPr lang="it-IT" smtClean="0"/>
              <a:pPr/>
              <a:t>4</a:t>
            </a:fld>
            <a:endParaRPr lang="it-IT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F68C84-A48F-4D6D-A2A5-8C98784A1E6E}" type="slidenum">
              <a:rPr lang="it-IT" smtClean="0"/>
              <a:pPr/>
              <a:t>40</a:t>
            </a:fld>
            <a:endParaRPr lang="it-IT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F68C84-A48F-4D6D-A2A5-8C98784A1E6E}" type="slidenum">
              <a:rPr lang="it-IT" smtClean="0"/>
              <a:pPr/>
              <a:t>41</a:t>
            </a:fld>
            <a:endParaRPr lang="it-IT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F68C84-A48F-4D6D-A2A5-8C98784A1E6E}" type="slidenum">
              <a:rPr lang="it-IT" smtClean="0"/>
              <a:pPr/>
              <a:t>42</a:t>
            </a:fld>
            <a:endParaRPr lang="it-IT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F68C84-A48F-4D6D-A2A5-8C98784A1E6E}" type="slidenum">
              <a:rPr lang="it-IT" smtClean="0"/>
              <a:pPr/>
              <a:t>43</a:t>
            </a:fld>
            <a:endParaRPr lang="it-IT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F68C84-A48F-4D6D-A2A5-8C98784A1E6E}" type="slidenum">
              <a:rPr lang="it-IT" smtClean="0"/>
              <a:pPr/>
              <a:t>44</a:t>
            </a:fld>
            <a:endParaRPr lang="it-IT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F68C84-A48F-4D6D-A2A5-8C98784A1E6E}" type="slidenum">
              <a:rPr lang="it-IT" smtClean="0"/>
              <a:pPr/>
              <a:t>45</a:t>
            </a:fld>
            <a:endParaRPr lang="it-IT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B0D952-B55B-415D-BDE7-99E49F94FC64}" type="slidenum">
              <a:rPr lang="it-IT" smtClean="0"/>
              <a:pPr/>
              <a:t>5</a:t>
            </a:fld>
            <a:endParaRPr lang="it-IT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B0D952-B55B-415D-BDE7-99E49F94FC64}" type="slidenum">
              <a:rPr lang="it-IT" smtClean="0"/>
              <a:pPr/>
              <a:t>6</a:t>
            </a:fld>
            <a:endParaRPr lang="it-IT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B0D952-B55B-415D-BDE7-99E49F94FC64}" type="slidenum">
              <a:rPr lang="it-IT" smtClean="0"/>
              <a:pPr/>
              <a:t>7</a:t>
            </a:fld>
            <a:endParaRPr lang="it-IT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B0D952-B55B-415D-BDE7-99E49F94FC64}" type="slidenum">
              <a:rPr lang="it-IT" smtClean="0"/>
              <a:pPr/>
              <a:t>8</a:t>
            </a:fld>
            <a:endParaRPr lang="it-IT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B0D952-B55B-415D-BDE7-99E49F94FC64}" type="slidenum">
              <a:rPr lang="it-IT" smtClean="0"/>
              <a:pPr/>
              <a:t>9</a:t>
            </a:fld>
            <a:endParaRPr lang="it-IT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F279EB-22BF-4FE1-A101-9CE3CDA4503C}" type="datetimeFigureOut">
              <a:rPr lang="it-IT" smtClean="0"/>
              <a:pPr/>
              <a:t>19/07/2015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FB5DE9-D480-4051-8809-0CFFC79EA983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F279EB-22BF-4FE1-A101-9CE3CDA4503C}" type="datetimeFigureOut">
              <a:rPr lang="it-IT" smtClean="0"/>
              <a:pPr/>
              <a:t>19/07/2015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FB5DE9-D480-4051-8809-0CFFC79EA983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F279EB-22BF-4FE1-A101-9CE3CDA4503C}" type="datetimeFigureOut">
              <a:rPr lang="it-IT" smtClean="0"/>
              <a:pPr/>
              <a:t>19/07/2015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FB5DE9-D480-4051-8809-0CFFC79EA983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F279EB-22BF-4FE1-A101-9CE3CDA4503C}" type="datetimeFigureOut">
              <a:rPr lang="it-IT" smtClean="0"/>
              <a:pPr/>
              <a:t>19/07/2015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FB5DE9-D480-4051-8809-0CFFC79EA983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F279EB-22BF-4FE1-A101-9CE3CDA4503C}" type="datetimeFigureOut">
              <a:rPr lang="it-IT" smtClean="0"/>
              <a:pPr/>
              <a:t>19/07/2015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FB5DE9-D480-4051-8809-0CFFC79EA983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F279EB-22BF-4FE1-A101-9CE3CDA4503C}" type="datetimeFigureOut">
              <a:rPr lang="it-IT" smtClean="0"/>
              <a:pPr/>
              <a:t>19/07/2015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FB5DE9-D480-4051-8809-0CFFC79EA983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F279EB-22BF-4FE1-A101-9CE3CDA4503C}" type="datetimeFigureOut">
              <a:rPr lang="it-IT" smtClean="0"/>
              <a:pPr/>
              <a:t>19/07/2015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FB5DE9-D480-4051-8809-0CFFC79EA983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F279EB-22BF-4FE1-A101-9CE3CDA4503C}" type="datetimeFigureOut">
              <a:rPr lang="it-IT" smtClean="0"/>
              <a:pPr/>
              <a:t>19/07/2015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FB5DE9-D480-4051-8809-0CFFC79EA983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F279EB-22BF-4FE1-A101-9CE3CDA4503C}" type="datetimeFigureOut">
              <a:rPr lang="it-IT" smtClean="0"/>
              <a:pPr/>
              <a:t>19/07/2015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FB5DE9-D480-4051-8809-0CFFC79EA983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F279EB-22BF-4FE1-A101-9CE3CDA4503C}" type="datetimeFigureOut">
              <a:rPr lang="it-IT" smtClean="0"/>
              <a:pPr/>
              <a:t>19/07/2015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FB5DE9-D480-4051-8809-0CFFC79EA983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F279EB-22BF-4FE1-A101-9CE3CDA4503C}" type="datetimeFigureOut">
              <a:rPr lang="it-IT" smtClean="0"/>
              <a:pPr/>
              <a:t>19/07/2015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FB5DE9-D480-4051-8809-0CFFC79EA983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F279EB-22BF-4FE1-A101-9CE3CDA4503C}" type="datetimeFigureOut">
              <a:rPr lang="it-IT" smtClean="0"/>
              <a:pPr/>
              <a:t>19/07/2015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FB5DE9-D480-4051-8809-0CFFC79EA983}" type="slidenum">
              <a:rPr lang="it-IT" smtClean="0"/>
              <a:pPr/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hyperlink" Target="mailto:avic81600q@istruzione.it" TargetMode="External"/><Relationship Id="rId13" Type="http://schemas.openxmlformats.org/officeDocument/2006/relationships/image" Target="http://www.jasonlukas.com/jason/uploads/2014/10/Medicare-part-f.jpg" TargetMode="External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.emf"/><Relationship Id="rId12" Type="http://schemas.openxmlformats.org/officeDocument/2006/relationships/image" Target="../media/image3.jpeg"/><Relationship Id="rId2" Type="http://schemas.openxmlformats.org/officeDocument/2006/relationships/audio" Target="file:///C:\Users\masmonti\Desktop\Zero%20Renato%20-%20La%20favola%20mia.mid" TargetMode="External"/><Relationship Id="rId1" Type="http://schemas.openxmlformats.org/officeDocument/2006/relationships/tags" Target="../tags/tag1.xml"/><Relationship Id="rId6" Type="http://schemas.openxmlformats.org/officeDocument/2006/relationships/image" Target="../media/image1.jpeg"/><Relationship Id="rId11" Type="http://schemas.openxmlformats.org/officeDocument/2006/relationships/hyperlink" Target="http://www.google.it/url?sa=i&amp;rct=j&amp;q=&amp;esrc=s&amp;frm=1&amp;source=images&amp;cd=&amp;cad=rja&amp;uact=8&amp;ved=0CAcQjRw&amp;url=http://www.jasonlukas.com/&amp;ei=USHRVMGGAdfkavbJgpAC&amp;bvm=bv.85076809,d.bGQ&amp;psig=AFQjCNFRn7OG62WFNyjS6wAVukoiNYiR3A&amp;ust=1423077987706466" TargetMode="External"/><Relationship Id="rId5" Type="http://schemas.openxmlformats.org/officeDocument/2006/relationships/hyperlink" Target="http://www.google.it/imgres?imgurl=http://www.chieti4comprensivo.gov.it/chieti4/images/ricerca%20azione.fw.png&amp;imgrefurl=http://chieti4comprensivo.gov.it/&amp;h=1000&amp;w=2445&amp;tbnid=qfSsIxuj0aPO1M:&amp;zoom=1&amp;docid=YT1GDQ5BdNhcqM&amp;ei=Xf3NVKffJ4bPygPjyYLwBw&amp;tbm=isch&amp;ved=0CGwQMyg-MD4" TargetMode="External"/><Relationship Id="rId15" Type="http://schemas.openxmlformats.org/officeDocument/2006/relationships/image" Target="../media/image5.png"/><Relationship Id="rId10" Type="http://schemas.openxmlformats.org/officeDocument/2006/relationships/hyperlink" Target="http://www.icmonteforte.gov.it/" TargetMode="External"/><Relationship Id="rId4" Type="http://schemas.openxmlformats.org/officeDocument/2006/relationships/notesSlide" Target="../notesSlides/notesSlide1.xml"/><Relationship Id="rId9" Type="http://schemas.openxmlformats.org/officeDocument/2006/relationships/hyperlink" Target="mailto:avic81600q@pec.istruzione.it" TargetMode="External"/><Relationship Id="rId1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jpeg"/><Relationship Id="rId5" Type="http://schemas.openxmlformats.org/officeDocument/2006/relationships/hyperlink" Target="http://www.google.it/imgres?imgurl=http://www.chieti4comprensivo.gov.it/chieti4/images/ricerca%20azione.fw.png&amp;imgrefurl=http://chieti4comprensivo.gov.it/&amp;h=1000&amp;w=2445&amp;tbnid=qfSsIxuj0aPO1M:&amp;zoom=1&amp;docid=YT1GDQ5BdNhcqM&amp;ei=Xf3NVKffJ4bPygPjyYLwBw&amp;tbm=isch&amp;ved=0CGwQMyg-MD4" TargetMode="External"/><Relationship Id="rId4" Type="http://schemas.openxmlformats.org/officeDocument/2006/relationships/image" Target="../media/image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.jpeg"/><Relationship Id="rId4" Type="http://schemas.openxmlformats.org/officeDocument/2006/relationships/hyperlink" Target="http://www.google.it/imgres?imgurl=http://www.chieti4comprensivo.gov.it/chieti4/images/ricerca%20azione.fw.png&amp;imgrefurl=http://chieti4comprensivo.gov.it/&amp;h=1000&amp;w=2445&amp;tbnid=qfSsIxuj0aPO1M:&amp;zoom=1&amp;docid=YT1GDQ5BdNhcqM&amp;ei=Xf3NVKffJ4bPygPjyYLwBw&amp;tbm=isch&amp;ved=0CGwQMyg-MD4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4.jpeg"/><Relationship Id="rId4" Type="http://schemas.openxmlformats.org/officeDocument/2006/relationships/oleObject" Target="../embeddings/oleObject1.bin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jpeg"/><Relationship Id="rId5" Type="http://schemas.openxmlformats.org/officeDocument/2006/relationships/hyperlink" Target="http://www.google.it/imgres?imgurl=http://www.chieti4comprensivo.gov.it/chieti4/images/ricerca%20azione.fw.png&amp;imgrefurl=http://chieti4comprensivo.gov.it/&amp;h=1000&amp;w=2445&amp;tbnid=qfSsIxuj0aPO1M:&amp;zoom=1&amp;docid=YT1GDQ5BdNhcqM&amp;ei=Xf3NVKffJ4bPygPjyYLwBw&amp;tbm=isch&amp;ved=0CGwQMyg-MD4" TargetMode="External"/><Relationship Id="rId4" Type="http://schemas.openxmlformats.org/officeDocument/2006/relationships/image" Target="http://2.bp.blogspot.com/-g6pCmOgBhhc/VQsQLaNG-aI/AAAAAAAAAp4/Owyaw9dpIcM/s1600/brainstorming+word.gif" TargetMode="Externa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7" Type="http://schemas.openxmlformats.org/officeDocument/2006/relationships/image" Target="../media/image39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jpe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2.jpeg"/><Relationship Id="rId4" Type="http://schemas.openxmlformats.org/officeDocument/2006/relationships/image" Target="../media/image51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4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6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7" Type="http://schemas.openxmlformats.org/officeDocument/2006/relationships/image" Target="../media/image61.jpe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0.jpeg"/><Relationship Id="rId5" Type="http://schemas.openxmlformats.org/officeDocument/2006/relationships/image" Target="../media/image59.jpeg"/><Relationship Id="rId4" Type="http://schemas.openxmlformats.org/officeDocument/2006/relationships/image" Target="../media/image58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4.jpeg"/><Relationship Id="rId4" Type="http://schemas.openxmlformats.org/officeDocument/2006/relationships/image" Target="../media/image6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6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7" Type="http://schemas.openxmlformats.org/officeDocument/2006/relationships/image" Target="../media/image71.jpe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0.jpeg"/><Relationship Id="rId5" Type="http://schemas.openxmlformats.org/officeDocument/2006/relationships/image" Target="../media/image69.jpeg"/><Relationship Id="rId4" Type="http://schemas.openxmlformats.org/officeDocument/2006/relationships/image" Target="../media/image68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3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5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umetto 4 9"/>
          <p:cNvSpPr/>
          <p:nvPr/>
        </p:nvSpPr>
        <p:spPr>
          <a:xfrm>
            <a:off x="1403648" y="260648"/>
            <a:ext cx="1368152" cy="648072"/>
          </a:xfrm>
          <a:prstGeom prst="cloudCallout">
            <a:avLst>
              <a:gd name="adj1" fmla="val -16737"/>
              <a:gd name="adj2" fmla="val 44294"/>
            </a:avLst>
          </a:prstGeom>
          <a:gradFill>
            <a:gsLst>
              <a:gs pos="0">
                <a:srgbClr val="8488C4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1" name="Fumetto 4 10"/>
          <p:cNvSpPr/>
          <p:nvPr/>
        </p:nvSpPr>
        <p:spPr>
          <a:xfrm>
            <a:off x="683568" y="1556792"/>
            <a:ext cx="1368152" cy="648072"/>
          </a:xfrm>
          <a:prstGeom prst="cloudCallout">
            <a:avLst>
              <a:gd name="adj1" fmla="val -16737"/>
              <a:gd name="adj2" fmla="val 44294"/>
            </a:avLst>
          </a:prstGeom>
          <a:gradFill>
            <a:gsLst>
              <a:gs pos="0">
                <a:srgbClr val="8488C4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15362" name="Immagine 47" descr="https://encrypted-tbn0.gstatic.com/images?q=tbn:ANd9GcR4BzOo4VvrKSD0UdB64Doas0obHSq5ErIng3DKdpdN0HY3b8F6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/>
          <a:srcRect l="2040"/>
          <a:stretch>
            <a:fillRect/>
          </a:stretch>
        </p:blipFill>
        <p:spPr bwMode="auto">
          <a:xfrm rot="-514270">
            <a:off x="3553623" y="3892024"/>
            <a:ext cx="2423999" cy="1010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3" name="Immagine 1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627784" y="404664"/>
            <a:ext cx="2619375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755576" y="1357716"/>
            <a:ext cx="7704856" cy="25930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060700" algn="ctr"/>
                <a:tab pos="6119813" algn="r"/>
              </a:tabLst>
            </a:pPr>
            <a:r>
              <a:rPr kumimoji="0" lang="it-IT" sz="12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Lexia Readable" pitchFamily="2" charset="0"/>
                <a:ea typeface="Lexia Readable" pitchFamily="2" charset="0"/>
                <a:cs typeface="Times New Roman" pitchFamily="18" charset="0"/>
              </a:rPr>
              <a:t>Ministero dell’Istruzione dell’Università e della Ricerca                                                                                                                                              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060700" algn="ctr"/>
                <a:tab pos="6119813" algn="r"/>
              </a:tabLst>
            </a:pPr>
            <a:r>
              <a:rPr kumimoji="0" lang="it-IT" sz="12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Lexia Readable" pitchFamily="2" charset="0"/>
                <a:ea typeface="Lexia Readable" pitchFamily="2" charset="0"/>
                <a:cs typeface="Times New Roman" pitchFamily="18" charset="0"/>
              </a:rPr>
              <a:t>    Ufficio Scolastico Regionale per la Campania                                                                                                                                                           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060700" algn="ctr"/>
                <a:tab pos="6119813" algn="r"/>
              </a:tabLst>
            </a:pPr>
            <a:r>
              <a:rPr kumimoji="0" lang="it-IT" sz="12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Lexia Readable" pitchFamily="2" charset="0"/>
                <a:ea typeface="Lexia Readable" pitchFamily="2" charset="0"/>
                <a:cs typeface="Times New Roman" pitchFamily="18" charset="0"/>
              </a:rPr>
              <a:t>      Istituto Comprensivo Statale ad indirizzo musicale “S. </a:t>
            </a:r>
            <a:r>
              <a:rPr kumimoji="0" lang="it-IT" sz="1200" b="0" i="0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Lexia Readable" pitchFamily="2" charset="0"/>
                <a:ea typeface="Lexia Readable" pitchFamily="2" charset="0"/>
                <a:cs typeface="Times New Roman" pitchFamily="18" charset="0"/>
              </a:rPr>
              <a:t>Aurigemma</a:t>
            </a:r>
            <a:r>
              <a:rPr kumimoji="0" lang="it-IT" sz="12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Lexia Readable" pitchFamily="2" charset="0"/>
                <a:ea typeface="Lexia Readable" pitchFamily="2" charset="0"/>
                <a:cs typeface="Times New Roman" pitchFamily="18" charset="0"/>
              </a:rPr>
              <a:t>”</a:t>
            </a:r>
            <a:endParaRPr kumimoji="0" lang="it-IT" sz="1100" b="0" i="0" u="none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Lexia Readable" pitchFamily="2" charset="0"/>
              <a:ea typeface="Lexia Readable" pitchFamily="2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060700" algn="ctr"/>
                <a:tab pos="6119813" algn="r"/>
              </a:tabLst>
            </a:pPr>
            <a:r>
              <a:rPr kumimoji="0" lang="it-IT" sz="12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Lexia Readable" pitchFamily="2" charset="0"/>
                <a:ea typeface="Lexia Readable" pitchFamily="2" charset="0"/>
                <a:cs typeface="Times New Roman" pitchFamily="18" charset="0"/>
              </a:rPr>
              <a:t>Via Nazionale, 13 – 83024- </a:t>
            </a:r>
            <a:r>
              <a:rPr kumimoji="0" lang="it-IT" sz="1200" b="0" i="0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Lexia Readable" pitchFamily="2" charset="0"/>
                <a:ea typeface="Lexia Readable" pitchFamily="2" charset="0"/>
                <a:cs typeface="Times New Roman" pitchFamily="18" charset="0"/>
              </a:rPr>
              <a:t>Monteforte</a:t>
            </a:r>
            <a:r>
              <a:rPr kumimoji="0" lang="it-IT" sz="12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Lexia Readable" pitchFamily="2" charset="0"/>
                <a:ea typeface="Lexia Readable" pitchFamily="2" charset="0"/>
                <a:cs typeface="Times New Roman" pitchFamily="18" charset="0"/>
              </a:rPr>
              <a:t> </a:t>
            </a:r>
            <a:r>
              <a:rPr kumimoji="0" lang="it-IT" sz="1200" b="0" i="0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Lexia Readable" pitchFamily="2" charset="0"/>
                <a:ea typeface="Lexia Readable" pitchFamily="2" charset="0"/>
                <a:cs typeface="Times New Roman" pitchFamily="18" charset="0"/>
              </a:rPr>
              <a:t>Irpino</a:t>
            </a:r>
            <a:r>
              <a:rPr kumimoji="0" lang="it-IT" sz="12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Lexia Readable" pitchFamily="2" charset="0"/>
                <a:ea typeface="Lexia Readable" pitchFamily="2" charset="0"/>
                <a:cs typeface="Times New Roman" pitchFamily="18" charset="0"/>
              </a:rPr>
              <a:t> (AV)</a:t>
            </a:r>
            <a:endParaRPr kumimoji="0" lang="it-IT" sz="1100" b="0" i="0" u="none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Lexia Readable" pitchFamily="2" charset="0"/>
              <a:ea typeface="Lexia Readable" pitchFamily="2" charset="0"/>
              <a:cs typeface="Arial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</a:pPr>
            <a:r>
              <a:rPr kumimoji="0" lang="it-IT" sz="105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e-mail: </a:t>
            </a:r>
            <a:r>
              <a:rPr kumimoji="0" lang="it-IT" sz="105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  <a:hlinkClick r:id="rId8"/>
              </a:rPr>
              <a:t>avic81600q@istruzione.it</a:t>
            </a:r>
            <a:r>
              <a:rPr kumimoji="0" lang="it-IT" sz="105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 – pec: </a:t>
            </a:r>
            <a:r>
              <a:rPr kumimoji="0" lang="it-IT" sz="105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  <a:hlinkClick r:id="rId9"/>
              </a:rPr>
              <a:t>avic81600q@pec.istruzione.it</a:t>
            </a:r>
            <a:r>
              <a:rPr kumimoji="0" lang="it-IT" sz="105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                                                                                                                                 </a:t>
            </a:r>
          </a:p>
          <a:p>
            <a:r>
              <a:rPr lang="it-IT" sz="1050" i="1" dirty="0" smtClean="0">
                <a:latin typeface="Arial" pitchFamily="34" charset="0"/>
                <a:ea typeface="Calibri" pitchFamily="34" charset="0"/>
                <a:cs typeface="Times New Roman" pitchFamily="18" charset="0"/>
              </a:rPr>
              <a:t>                                                              </a:t>
            </a:r>
            <a:r>
              <a:rPr kumimoji="0" lang="it-IT" sz="105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sito</a:t>
            </a:r>
            <a:r>
              <a:rPr kumimoji="0" lang="it-IT" sz="1400" b="1" i="1" u="none" strike="noStrike" cap="none" normalizeH="0" baseline="0" dirty="0" smtClean="0">
                <a:ln>
                  <a:noFill/>
                </a:ln>
                <a:solidFill>
                  <a:srgbClr val="17365D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it-IT" sz="1400" b="0" i="1" u="none" strike="noStrike" cap="none" normalizeH="0" baseline="0" dirty="0" smtClean="0">
                <a:ln>
                  <a:noFill/>
                </a:ln>
                <a:solidFill>
                  <a:srgbClr val="17365D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web: </a:t>
            </a:r>
            <a:r>
              <a:rPr kumimoji="0" lang="it-IT" sz="1200" b="0" i="1" u="none" strike="noStrike" cap="none" normalizeH="0" baseline="0" dirty="0" smtClean="0">
                <a:ln>
                  <a:noFill/>
                </a:ln>
                <a:solidFill>
                  <a:srgbClr val="17365D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  <a:hlinkClick r:id="rId10"/>
              </a:rPr>
              <a:t>http://www.icmonteforte.gov.it/</a:t>
            </a:r>
            <a:r>
              <a:rPr kumimoji="0" lang="it-IT" sz="1200" b="0" i="1" u="none" strike="noStrike" cap="none" normalizeH="0" baseline="0" dirty="0" smtClean="0">
                <a:ln>
                  <a:noFill/>
                </a:ln>
                <a:solidFill>
                  <a:srgbClr val="17365D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    </a:t>
            </a:r>
          </a:p>
          <a:p>
            <a:r>
              <a:rPr kumimoji="0" lang="it-IT" sz="1200" b="0" i="1" u="none" strike="noStrike" cap="none" normalizeH="0" baseline="0" dirty="0" smtClean="0">
                <a:ln>
                  <a:noFill/>
                </a:ln>
                <a:solidFill>
                  <a:srgbClr val="17365D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           </a:t>
            </a:r>
          </a:p>
          <a:p>
            <a:pPr lvl="0"/>
            <a:r>
              <a:rPr lang="it-IT" sz="1100" dirty="0" smtClean="0">
                <a:solidFill>
                  <a:schemeClr val="tx2">
                    <a:lumMod val="75000"/>
                  </a:schemeClr>
                </a:solidFill>
                <a:latin typeface="Lexia Readable" pitchFamily="2" charset="0"/>
                <a:ea typeface="Lexia Readable" pitchFamily="2" charset="0"/>
              </a:rPr>
              <a:t>                                                                           </a:t>
            </a:r>
            <a:r>
              <a:rPr lang="it-IT" sz="1200" dirty="0" smtClean="0">
                <a:solidFill>
                  <a:schemeClr val="tx2">
                    <a:lumMod val="75000"/>
                  </a:schemeClr>
                </a:solidFill>
                <a:latin typeface="Lexia Readable" pitchFamily="2" charset="0"/>
                <a:ea typeface="Lexia Readable" pitchFamily="2" charset="0"/>
              </a:rPr>
              <a:t>DDG </a:t>
            </a:r>
            <a:r>
              <a:rPr lang="it-IT" sz="1200" dirty="0" err="1" smtClean="0">
                <a:solidFill>
                  <a:schemeClr val="tx2">
                    <a:lumMod val="75000"/>
                  </a:schemeClr>
                </a:solidFill>
                <a:latin typeface="Lexia Readable" pitchFamily="2" charset="0"/>
                <a:ea typeface="Lexia Readable" pitchFamily="2" charset="0"/>
                <a:cs typeface="Times New Roman" pitchFamily="18" charset="0"/>
              </a:rPr>
              <a:t>prot</a:t>
            </a:r>
            <a:r>
              <a:rPr lang="it-IT" sz="1200" dirty="0" smtClean="0">
                <a:solidFill>
                  <a:schemeClr val="tx2">
                    <a:lumMod val="75000"/>
                  </a:schemeClr>
                </a:solidFill>
                <a:latin typeface="Lexia Readable" pitchFamily="2" charset="0"/>
                <a:ea typeface="Lexia Readable" pitchFamily="2" charset="0"/>
                <a:cs typeface="Times New Roman" pitchFamily="18" charset="0"/>
              </a:rPr>
              <a:t>.</a:t>
            </a:r>
            <a:r>
              <a:rPr lang="it-IT" sz="1100" b="1" dirty="0" smtClean="0">
                <a:solidFill>
                  <a:schemeClr val="tx2">
                    <a:lumMod val="75000"/>
                  </a:schemeClr>
                </a:solidFill>
                <a:latin typeface="Lexia Readable" pitchFamily="2" charset="0"/>
                <a:ea typeface="Lexia Readable" pitchFamily="2" charset="0"/>
                <a:cs typeface="Times New Roman" pitchFamily="18" charset="0"/>
              </a:rPr>
              <a:t>.AOODRCA 746 del 16 gennaio 2015 </a:t>
            </a:r>
            <a:r>
              <a:rPr lang="it-IT" sz="1100" b="1" dirty="0" smtClean="0">
                <a:solidFill>
                  <a:srgbClr val="17365D"/>
                </a:solidFill>
                <a:latin typeface="Lexia Readable" pitchFamily="2" charset="0"/>
                <a:ea typeface="Calibri" pitchFamily="34" charset="0"/>
                <a:cs typeface="Times New Roman" pitchFamily="18" charset="0"/>
              </a:rPr>
              <a:t>2^anualità</a:t>
            </a:r>
          </a:p>
          <a:p>
            <a:pPr lvl="0"/>
            <a:endParaRPr lang="it-IT" sz="1100" b="1" dirty="0" smtClean="0">
              <a:solidFill>
                <a:srgbClr val="17365D"/>
              </a:solidFill>
              <a:latin typeface="Lexia Readable" pitchFamily="2" charset="0"/>
              <a:ea typeface="Calibri" pitchFamily="34" charset="0"/>
              <a:cs typeface="Times New Roman" pitchFamily="18" charset="0"/>
            </a:endParaRPr>
          </a:p>
          <a:p>
            <a:r>
              <a:rPr lang="it-IT" sz="1100" b="1" dirty="0" smtClean="0">
                <a:solidFill>
                  <a:schemeClr val="tx2">
                    <a:lumMod val="75000"/>
                  </a:schemeClr>
                </a:solidFill>
                <a:latin typeface="Lexia Readable" pitchFamily="2" charset="0"/>
                <a:ea typeface="Lexia Readable" pitchFamily="2" charset="0"/>
                <a:cs typeface="Times New Roman" pitchFamily="18" charset="0"/>
              </a:rPr>
              <a:t>IC “</a:t>
            </a:r>
            <a:r>
              <a:rPr lang="it-IT" sz="1100" b="1" dirty="0" err="1" smtClean="0">
                <a:solidFill>
                  <a:schemeClr val="tx2">
                    <a:lumMod val="75000"/>
                  </a:schemeClr>
                </a:solidFill>
                <a:latin typeface="Lexia Readable" pitchFamily="2" charset="0"/>
                <a:ea typeface="Lexia Readable" pitchFamily="2" charset="0"/>
                <a:cs typeface="Times New Roman" pitchFamily="18" charset="0"/>
              </a:rPr>
              <a:t>Aurigemma</a:t>
            </a:r>
            <a:r>
              <a:rPr lang="it-IT" sz="1100" b="1" dirty="0" smtClean="0">
                <a:solidFill>
                  <a:schemeClr val="tx2">
                    <a:lumMod val="75000"/>
                  </a:schemeClr>
                </a:solidFill>
                <a:latin typeface="Lexia Readable" pitchFamily="2" charset="0"/>
                <a:ea typeface="Lexia Readable" pitchFamily="2" charset="0"/>
                <a:cs typeface="Times New Roman" pitchFamily="18" charset="0"/>
              </a:rPr>
              <a:t>” </a:t>
            </a:r>
            <a:r>
              <a:rPr lang="it-IT" sz="1100" b="1" dirty="0" err="1" smtClean="0">
                <a:solidFill>
                  <a:schemeClr val="tx2">
                    <a:lumMod val="75000"/>
                  </a:schemeClr>
                </a:solidFill>
                <a:latin typeface="Lexia Readable" pitchFamily="2" charset="0"/>
                <a:ea typeface="Lexia Readable" pitchFamily="2" charset="0"/>
                <a:cs typeface="Times New Roman" pitchFamily="18" charset="0"/>
              </a:rPr>
              <a:t>Monteforte</a:t>
            </a:r>
            <a:r>
              <a:rPr lang="it-IT" sz="1100" b="1" dirty="0" smtClean="0">
                <a:solidFill>
                  <a:schemeClr val="tx2">
                    <a:lumMod val="75000"/>
                  </a:schemeClr>
                </a:solidFill>
                <a:latin typeface="Lexia Readable" pitchFamily="2" charset="0"/>
                <a:ea typeface="Lexia Readable" pitchFamily="2" charset="0"/>
                <a:cs typeface="Times New Roman" pitchFamily="18" charset="0"/>
              </a:rPr>
              <a:t> </a:t>
            </a:r>
            <a:r>
              <a:rPr lang="it-IT" sz="1100" b="1" dirty="0" err="1" smtClean="0">
                <a:solidFill>
                  <a:schemeClr val="tx2">
                    <a:lumMod val="75000"/>
                  </a:schemeClr>
                </a:solidFill>
                <a:latin typeface="Lexia Readable" pitchFamily="2" charset="0"/>
                <a:ea typeface="Lexia Readable" pitchFamily="2" charset="0"/>
                <a:cs typeface="Times New Roman" pitchFamily="18" charset="0"/>
              </a:rPr>
              <a:t>Irpino</a:t>
            </a:r>
            <a:r>
              <a:rPr lang="it-IT" sz="1100" b="1" dirty="0" smtClean="0">
                <a:solidFill>
                  <a:schemeClr val="tx2">
                    <a:lumMod val="75000"/>
                  </a:schemeClr>
                </a:solidFill>
                <a:latin typeface="Lexia Readable" pitchFamily="2" charset="0"/>
                <a:ea typeface="Lexia Readable" pitchFamily="2" charset="0"/>
                <a:cs typeface="Times New Roman" pitchFamily="18" charset="0"/>
              </a:rPr>
              <a:t> (</a:t>
            </a:r>
            <a:r>
              <a:rPr lang="it-IT" sz="1100" b="1" dirty="0" err="1" smtClean="0">
                <a:solidFill>
                  <a:schemeClr val="tx2">
                    <a:lumMod val="75000"/>
                  </a:schemeClr>
                </a:solidFill>
                <a:latin typeface="Lexia Readable" pitchFamily="2" charset="0"/>
                <a:ea typeface="Lexia Readable" pitchFamily="2" charset="0"/>
                <a:cs typeface="Times New Roman" pitchFamily="18" charset="0"/>
              </a:rPr>
              <a:t>Av</a:t>
            </a:r>
            <a:r>
              <a:rPr lang="it-IT" sz="1100" b="1" dirty="0" smtClean="0">
                <a:solidFill>
                  <a:schemeClr val="tx2">
                    <a:lumMod val="75000"/>
                  </a:schemeClr>
                </a:solidFill>
                <a:latin typeface="Lexia Readable" pitchFamily="2" charset="0"/>
                <a:ea typeface="Lexia Readable" pitchFamily="2" charset="0"/>
                <a:cs typeface="Times New Roman" pitchFamily="18" charset="0"/>
              </a:rPr>
              <a:t>) </a:t>
            </a:r>
            <a:r>
              <a:rPr lang="it-IT" sz="1000" b="1" i="1" dirty="0" smtClean="0">
                <a:solidFill>
                  <a:schemeClr val="tx2">
                    <a:lumMod val="75000"/>
                  </a:schemeClr>
                </a:solidFill>
                <a:latin typeface="Lexia Readable" pitchFamily="2" charset="0"/>
                <a:ea typeface="Lexia Readable" pitchFamily="2" charset="0"/>
                <a:cs typeface="Times New Roman" pitchFamily="18" charset="0"/>
              </a:rPr>
              <a:t>Capofila  </a:t>
            </a:r>
            <a:r>
              <a:rPr lang="it-IT" sz="1000" dirty="0" smtClean="0">
                <a:solidFill>
                  <a:schemeClr val="tx2">
                    <a:lumMod val="75000"/>
                  </a:schemeClr>
                </a:solidFill>
                <a:latin typeface="Lexia Readable" pitchFamily="2" charset="0"/>
                <a:ea typeface="Lexia Readable" pitchFamily="2" charset="0"/>
              </a:rPr>
              <a:t>rete  scolastica “IDEE </a:t>
            </a:r>
            <a:r>
              <a:rPr lang="it-IT" sz="1000" dirty="0" err="1" smtClean="0">
                <a:solidFill>
                  <a:schemeClr val="tx2">
                    <a:lumMod val="75000"/>
                  </a:schemeClr>
                </a:solidFill>
                <a:latin typeface="Lexia Readable" pitchFamily="2" charset="0"/>
                <a:ea typeface="Lexia Readable" pitchFamily="2" charset="0"/>
              </a:rPr>
              <a:t>I.N.RETE</a:t>
            </a:r>
            <a:r>
              <a:rPr lang="it-IT" sz="1000" dirty="0" smtClean="0">
                <a:solidFill>
                  <a:schemeClr val="tx2">
                    <a:lumMod val="75000"/>
                  </a:schemeClr>
                </a:solidFill>
                <a:latin typeface="Lexia Readable" pitchFamily="2" charset="0"/>
                <a:ea typeface="Lexia Readable" pitchFamily="2" charset="0"/>
              </a:rPr>
              <a:t>”</a:t>
            </a:r>
          </a:p>
          <a:p>
            <a:pPr lvl="0"/>
            <a:r>
              <a:rPr lang="it-IT" sz="1100" dirty="0" smtClean="0">
                <a:solidFill>
                  <a:schemeClr val="tx2">
                    <a:lumMod val="75000"/>
                  </a:schemeClr>
                </a:solidFill>
                <a:latin typeface="Lexia Readable" pitchFamily="2" charset="0"/>
                <a:ea typeface="Lexia Readable" pitchFamily="2" charset="0"/>
              </a:rPr>
              <a:t>IC “Guerriero” </a:t>
            </a:r>
            <a:r>
              <a:rPr lang="it-IT" sz="1100" dirty="0" err="1" smtClean="0">
                <a:solidFill>
                  <a:schemeClr val="tx2">
                    <a:lumMod val="75000"/>
                  </a:schemeClr>
                </a:solidFill>
                <a:latin typeface="Lexia Readable" pitchFamily="2" charset="0"/>
                <a:ea typeface="Lexia Readable" pitchFamily="2" charset="0"/>
              </a:rPr>
              <a:t>Avella</a:t>
            </a:r>
            <a:r>
              <a:rPr lang="it-IT" sz="1100" dirty="0" smtClean="0">
                <a:solidFill>
                  <a:schemeClr val="tx2">
                    <a:lumMod val="75000"/>
                  </a:schemeClr>
                </a:solidFill>
                <a:latin typeface="Lexia Readable" pitchFamily="2" charset="0"/>
                <a:ea typeface="Lexia Readable" pitchFamily="2" charset="0"/>
              </a:rPr>
              <a:t> (AV)</a:t>
            </a:r>
          </a:p>
          <a:p>
            <a:pPr lvl="0"/>
            <a:r>
              <a:rPr lang="it-IT" sz="1100" dirty="0" smtClean="0">
                <a:solidFill>
                  <a:schemeClr val="tx2">
                    <a:lumMod val="75000"/>
                  </a:schemeClr>
                </a:solidFill>
                <a:latin typeface="Lexia Readable" pitchFamily="2" charset="0"/>
                <a:ea typeface="Lexia Readable" pitchFamily="2" charset="0"/>
              </a:rPr>
              <a:t>IC “Giovani </a:t>
            </a:r>
            <a:r>
              <a:rPr lang="it-IT" sz="1100" dirty="0" err="1" smtClean="0">
                <a:solidFill>
                  <a:schemeClr val="tx2">
                    <a:lumMod val="75000"/>
                  </a:schemeClr>
                </a:solidFill>
                <a:latin typeface="Lexia Readable" pitchFamily="2" charset="0"/>
                <a:ea typeface="Lexia Readable" pitchFamily="2" charset="0"/>
              </a:rPr>
              <a:t>XXIII</a:t>
            </a:r>
            <a:r>
              <a:rPr lang="it-IT" sz="1100" dirty="0" smtClean="0">
                <a:solidFill>
                  <a:schemeClr val="tx2">
                    <a:lumMod val="75000"/>
                  </a:schemeClr>
                </a:solidFill>
                <a:latin typeface="Lexia Readable" pitchFamily="2" charset="0"/>
                <a:ea typeface="Lexia Readable" pitchFamily="2" charset="0"/>
              </a:rPr>
              <a:t>” </a:t>
            </a:r>
            <a:r>
              <a:rPr lang="it-IT" sz="1100" dirty="0" err="1" smtClean="0">
                <a:solidFill>
                  <a:schemeClr val="tx2">
                    <a:lumMod val="75000"/>
                  </a:schemeClr>
                </a:solidFill>
                <a:latin typeface="Lexia Readable" pitchFamily="2" charset="0"/>
                <a:ea typeface="Lexia Readable" pitchFamily="2" charset="0"/>
              </a:rPr>
              <a:t>Baiano</a:t>
            </a:r>
            <a:r>
              <a:rPr lang="it-IT" sz="1100" dirty="0" smtClean="0">
                <a:solidFill>
                  <a:schemeClr val="tx2">
                    <a:lumMod val="75000"/>
                  </a:schemeClr>
                </a:solidFill>
                <a:latin typeface="Lexia Readable" pitchFamily="2" charset="0"/>
                <a:ea typeface="Lexia Readable" pitchFamily="2" charset="0"/>
              </a:rPr>
              <a:t> (</a:t>
            </a:r>
            <a:r>
              <a:rPr lang="it-IT" sz="1100" dirty="0" err="1" smtClean="0">
                <a:solidFill>
                  <a:schemeClr val="tx2">
                    <a:lumMod val="75000"/>
                  </a:schemeClr>
                </a:solidFill>
                <a:latin typeface="Lexia Readable" pitchFamily="2" charset="0"/>
                <a:ea typeface="Lexia Readable" pitchFamily="2" charset="0"/>
              </a:rPr>
              <a:t>Av</a:t>
            </a:r>
            <a:r>
              <a:rPr lang="it-IT" sz="1100" dirty="0" smtClean="0">
                <a:solidFill>
                  <a:schemeClr val="tx2">
                    <a:lumMod val="75000"/>
                  </a:schemeClr>
                </a:solidFill>
                <a:latin typeface="Lexia Readable" pitchFamily="2" charset="0"/>
                <a:ea typeface="Lexia Readable" pitchFamily="2" charset="0"/>
              </a:rPr>
              <a:t>)</a:t>
            </a:r>
          </a:p>
          <a:p>
            <a:pPr lvl="0"/>
            <a:r>
              <a:rPr lang="it-IT" sz="1100" dirty="0" smtClean="0">
                <a:solidFill>
                  <a:schemeClr val="tx2">
                    <a:lumMod val="75000"/>
                  </a:schemeClr>
                </a:solidFill>
                <a:latin typeface="Lexia Readable" pitchFamily="2" charset="0"/>
                <a:ea typeface="Lexia Readable" pitchFamily="2" charset="0"/>
              </a:rPr>
              <a:t>IC”Manzoni” </a:t>
            </a:r>
            <a:r>
              <a:rPr lang="it-IT" sz="1100" dirty="0" err="1" smtClean="0">
                <a:solidFill>
                  <a:schemeClr val="tx2">
                    <a:lumMod val="75000"/>
                  </a:schemeClr>
                </a:solidFill>
                <a:latin typeface="Lexia Readable" pitchFamily="2" charset="0"/>
                <a:ea typeface="Lexia Readable" pitchFamily="2" charset="0"/>
              </a:rPr>
              <a:t>Mugnano</a:t>
            </a:r>
            <a:r>
              <a:rPr lang="it-IT" sz="1100" dirty="0" smtClean="0">
                <a:solidFill>
                  <a:schemeClr val="tx2">
                    <a:lumMod val="75000"/>
                  </a:schemeClr>
                </a:solidFill>
                <a:latin typeface="Lexia Readable" pitchFamily="2" charset="0"/>
                <a:ea typeface="Lexia Readable" pitchFamily="2" charset="0"/>
              </a:rPr>
              <a:t> (</a:t>
            </a:r>
            <a:r>
              <a:rPr lang="it-IT" sz="1100" dirty="0" err="1" smtClean="0">
                <a:solidFill>
                  <a:schemeClr val="tx2">
                    <a:lumMod val="75000"/>
                  </a:schemeClr>
                </a:solidFill>
                <a:latin typeface="Lexia Readable" pitchFamily="2" charset="0"/>
                <a:ea typeface="Lexia Readable" pitchFamily="2" charset="0"/>
              </a:rPr>
              <a:t>Av</a:t>
            </a:r>
            <a:r>
              <a:rPr lang="it-IT" sz="1100" dirty="0" smtClean="0">
                <a:solidFill>
                  <a:schemeClr val="tx2">
                    <a:lumMod val="75000"/>
                  </a:schemeClr>
                </a:solidFill>
                <a:latin typeface="Lexia Readable" pitchFamily="2" charset="0"/>
                <a:ea typeface="Lexia Readable" pitchFamily="2" charset="0"/>
              </a:rPr>
              <a:t>)</a:t>
            </a:r>
          </a:p>
          <a:p>
            <a:pPr lvl="0"/>
            <a:r>
              <a:rPr lang="it-IT" sz="1100" dirty="0" smtClean="0">
                <a:solidFill>
                  <a:schemeClr val="tx2">
                    <a:lumMod val="75000"/>
                  </a:schemeClr>
                </a:solidFill>
                <a:latin typeface="Lexia Readable" pitchFamily="2" charset="0"/>
                <a:ea typeface="Lexia Readable" pitchFamily="2" charset="0"/>
              </a:rPr>
              <a:t>IC “</a:t>
            </a:r>
            <a:r>
              <a:rPr lang="it-IT" sz="1100" dirty="0" err="1" smtClean="0">
                <a:solidFill>
                  <a:schemeClr val="tx2">
                    <a:lumMod val="75000"/>
                  </a:schemeClr>
                </a:solidFill>
                <a:latin typeface="Lexia Readable" pitchFamily="2" charset="0"/>
                <a:ea typeface="Lexia Readable" pitchFamily="2" charset="0"/>
              </a:rPr>
              <a:t>Guarini</a:t>
            </a:r>
            <a:r>
              <a:rPr lang="it-IT" sz="1100" dirty="0" smtClean="0">
                <a:solidFill>
                  <a:schemeClr val="tx2">
                    <a:lumMod val="75000"/>
                  </a:schemeClr>
                </a:solidFill>
                <a:latin typeface="Lexia Readable" pitchFamily="2" charset="0"/>
                <a:ea typeface="Lexia Readable" pitchFamily="2" charset="0"/>
              </a:rPr>
              <a:t>” Solofra (</a:t>
            </a:r>
            <a:r>
              <a:rPr lang="it-IT" sz="1100" dirty="0" err="1" smtClean="0">
                <a:solidFill>
                  <a:schemeClr val="tx2">
                    <a:lumMod val="75000"/>
                  </a:schemeClr>
                </a:solidFill>
                <a:latin typeface="Lexia Readable" pitchFamily="2" charset="0"/>
                <a:ea typeface="Lexia Readable" pitchFamily="2" charset="0"/>
              </a:rPr>
              <a:t>Av</a:t>
            </a:r>
            <a:r>
              <a:rPr lang="it-IT" sz="1100" dirty="0" smtClean="0">
                <a:solidFill>
                  <a:schemeClr val="tx2">
                    <a:lumMod val="75000"/>
                  </a:schemeClr>
                </a:solidFill>
                <a:latin typeface="Lexia Readable" pitchFamily="2" charset="0"/>
                <a:ea typeface="Lexia Readable" pitchFamily="2" charset="0"/>
              </a:rPr>
              <a:t>)</a:t>
            </a:r>
          </a:p>
        </p:txBody>
      </p:sp>
      <p:pic>
        <p:nvPicPr>
          <p:cNvPr id="15365" name="irc_mi" descr="http://www.jasonlukas.com/jason/uploads/2014/10/Medicare-part-f.jpg">
            <a:hlinkClick r:id="rId11"/>
          </p:cNvPr>
          <p:cNvPicPr>
            <a:picLocks noChangeAspect="1" noChangeArrowheads="1"/>
          </p:cNvPicPr>
          <p:nvPr/>
        </p:nvPicPr>
        <p:blipFill>
          <a:blip r:embed="rId12" r:link="rId13" cstate="print"/>
          <a:srcRect r="14867"/>
          <a:stretch>
            <a:fillRect/>
          </a:stretch>
        </p:blipFill>
        <p:spPr bwMode="auto">
          <a:xfrm>
            <a:off x="755576" y="3933056"/>
            <a:ext cx="1084362" cy="1362066"/>
          </a:xfrm>
          <a:prstGeom prst="rect">
            <a:avLst/>
          </a:prstGeom>
          <a:gradFill rotWithShape="1">
            <a:gsLst>
              <a:gs pos="0">
                <a:srgbClr val="C00000"/>
              </a:gs>
              <a:gs pos="100000">
                <a:srgbClr val="C00000">
                  <a:gamma/>
                  <a:shade val="46275"/>
                  <a:invGamma/>
                </a:srgbClr>
              </a:gs>
            </a:gsLst>
            <a:lin ang="5400000" scaled="1"/>
          </a:gradFill>
          <a:ln w="9525" cap="rnd">
            <a:noFill/>
            <a:prstDash val="sysDot"/>
            <a:miter lim="800000"/>
            <a:headEnd/>
            <a:tailEnd/>
          </a:ln>
        </p:spPr>
      </p:pic>
      <p:sp>
        <p:nvSpPr>
          <p:cNvPr id="6" name="WordArt 3" descr="image002"/>
          <p:cNvSpPr>
            <a:spLocks noChangeArrowheads="1" noChangeShapeType="1" noTextEdit="1"/>
          </p:cNvSpPr>
          <p:nvPr/>
        </p:nvSpPr>
        <p:spPr bwMode="auto">
          <a:xfrm rot="1107485">
            <a:off x="5418838" y="557442"/>
            <a:ext cx="3672408" cy="929953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 rtl="0"/>
            <a:r>
              <a:rPr lang="it-IT" sz="3600" b="1" i="1" kern="10" spc="0" dirty="0" smtClean="0">
                <a:ln w="12700">
                  <a:solidFill>
                    <a:srgbClr val="002060"/>
                  </a:solidFill>
                  <a:round/>
                  <a:headEnd/>
                  <a:tailEnd/>
                </a:ln>
                <a:blipFill dpi="0" rotWithShape="1">
                  <a:blip r:embed="rId14"/>
                  <a:srcRect/>
                  <a:stretch>
                    <a:fillRect/>
                  </a:stretch>
                </a:blipFill>
                <a:effectLst/>
                <a:latin typeface="Lucida Handwriting"/>
              </a:rPr>
              <a:t>Idee </a:t>
            </a:r>
            <a:r>
              <a:rPr lang="it-IT" sz="3600" b="1" i="1" kern="10" spc="0" dirty="0" err="1" smtClean="0">
                <a:ln w="12700">
                  <a:solidFill>
                    <a:srgbClr val="002060"/>
                  </a:solidFill>
                  <a:round/>
                  <a:headEnd/>
                  <a:tailEnd/>
                </a:ln>
                <a:blipFill dpi="0" rotWithShape="1">
                  <a:blip r:embed="rId14"/>
                  <a:srcRect/>
                  <a:stretch>
                    <a:fillRect/>
                  </a:stretch>
                </a:blipFill>
                <a:effectLst/>
                <a:latin typeface="Lucida Handwriting"/>
              </a:rPr>
              <a:t>I.N.</a:t>
            </a:r>
            <a:r>
              <a:rPr lang="it-IT" sz="3600" b="1" i="1" kern="10" spc="0" dirty="0" smtClean="0">
                <a:ln w="12700">
                  <a:solidFill>
                    <a:srgbClr val="002060"/>
                  </a:solidFill>
                  <a:round/>
                  <a:headEnd/>
                  <a:tailEnd/>
                </a:ln>
                <a:blipFill dpi="0" rotWithShape="1">
                  <a:blip r:embed="rId14"/>
                  <a:srcRect/>
                  <a:stretch>
                    <a:fillRect/>
                  </a:stretch>
                </a:blipFill>
                <a:effectLst/>
                <a:latin typeface="Lucida Handwriting"/>
              </a:rPr>
              <a:t> Rete </a:t>
            </a:r>
            <a:endParaRPr lang="it-IT" sz="3600" b="1" i="1" kern="10" spc="0" dirty="0">
              <a:ln w="12700">
                <a:solidFill>
                  <a:srgbClr val="002060"/>
                </a:solidFill>
                <a:round/>
                <a:headEnd/>
                <a:tailEnd/>
              </a:ln>
              <a:blipFill dpi="0" rotWithShape="1">
                <a:blip r:embed="rId14"/>
                <a:srcRect/>
                <a:stretch>
                  <a:fillRect/>
                </a:stretch>
              </a:blipFill>
              <a:effectLst/>
              <a:latin typeface="Lucida Handwriting"/>
            </a:endParaRPr>
          </a:p>
        </p:txBody>
      </p:sp>
      <p:sp>
        <p:nvSpPr>
          <p:cNvPr id="7" name="CasellaDiTesto 6"/>
          <p:cNvSpPr txBox="1"/>
          <p:nvPr/>
        </p:nvSpPr>
        <p:spPr>
          <a:xfrm>
            <a:off x="1763688" y="4365104"/>
            <a:ext cx="6912768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b="1" dirty="0" err="1" smtClean="0">
                <a:solidFill>
                  <a:schemeClr val="tx2">
                    <a:lumMod val="75000"/>
                  </a:schemeClr>
                </a:solidFill>
              </a:rPr>
              <a:t>ormazione</a:t>
            </a:r>
            <a:r>
              <a:rPr lang="it-IT" sz="20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it-IT" dirty="0" smtClean="0"/>
              <a:t> </a:t>
            </a:r>
            <a:r>
              <a:rPr lang="it-IT" sz="2000" b="1" dirty="0" smtClean="0">
                <a:solidFill>
                  <a:srgbClr val="FF0000"/>
                </a:solidFill>
              </a:rPr>
              <a:t>e</a:t>
            </a:r>
          </a:p>
          <a:p>
            <a:r>
              <a:rPr lang="it-IT" sz="1400" dirty="0" smtClean="0">
                <a:solidFill>
                  <a:schemeClr val="tx2">
                    <a:lumMod val="75000"/>
                  </a:schemeClr>
                </a:solidFill>
              </a:rPr>
              <a:t>curata da </a:t>
            </a:r>
            <a:r>
              <a:rPr lang="it-IT" sz="1100" i="1" dirty="0" smtClean="0">
                <a:solidFill>
                  <a:schemeClr val="tx2">
                    <a:lumMod val="75000"/>
                  </a:schemeClr>
                </a:solidFill>
                <a:latin typeface="Lexia Readable" pitchFamily="2" charset="0"/>
                <a:ea typeface="Lexia Readable" pitchFamily="2" charset="0"/>
              </a:rPr>
              <a:t>     </a:t>
            </a:r>
            <a:r>
              <a:rPr lang="it-IT" sz="1600" i="1" dirty="0" smtClean="0">
                <a:solidFill>
                  <a:schemeClr val="tx2">
                    <a:lumMod val="75000"/>
                  </a:schemeClr>
                </a:solidFill>
                <a:latin typeface="Lexia Readable" pitchFamily="2" charset="0"/>
                <a:ea typeface="Lexia Readable" pitchFamily="2" charset="0"/>
              </a:rPr>
              <a:t>Franca Storace</a:t>
            </a:r>
          </a:p>
          <a:p>
            <a:r>
              <a:rPr lang="it-IT" sz="1600" i="1" dirty="0" smtClean="0">
                <a:solidFill>
                  <a:schemeClr val="tx2">
                    <a:lumMod val="75000"/>
                  </a:schemeClr>
                </a:solidFill>
                <a:latin typeface="Lexia Readable" pitchFamily="2" charset="0"/>
                <a:ea typeface="Lexia Readable" pitchFamily="2" charset="0"/>
              </a:rPr>
              <a:t>               </a:t>
            </a:r>
            <a:r>
              <a:rPr lang="it-IT" sz="1600" i="1" dirty="0" err="1" smtClean="0">
                <a:solidFill>
                  <a:schemeClr val="tx2">
                    <a:lumMod val="75000"/>
                  </a:schemeClr>
                </a:solidFill>
                <a:latin typeface="Lexia Readable" pitchFamily="2" charset="0"/>
                <a:ea typeface="Lexia Readable" pitchFamily="2" charset="0"/>
              </a:rPr>
              <a:t>Annapaola</a:t>
            </a:r>
            <a:r>
              <a:rPr lang="it-IT" sz="1600" i="1" dirty="0" smtClean="0">
                <a:solidFill>
                  <a:schemeClr val="tx2">
                    <a:lumMod val="75000"/>
                  </a:schemeClr>
                </a:solidFill>
                <a:latin typeface="Lexia Readable" pitchFamily="2" charset="0"/>
                <a:ea typeface="Lexia Readable" pitchFamily="2" charset="0"/>
              </a:rPr>
              <a:t> </a:t>
            </a:r>
            <a:r>
              <a:rPr lang="it-IT" sz="1600" i="1" dirty="0" err="1" smtClean="0">
                <a:solidFill>
                  <a:schemeClr val="tx2">
                    <a:lumMod val="75000"/>
                  </a:schemeClr>
                </a:solidFill>
                <a:latin typeface="Lexia Readable" pitchFamily="2" charset="0"/>
                <a:ea typeface="Lexia Readable" pitchFamily="2" charset="0"/>
              </a:rPr>
              <a:t>Capuano</a:t>
            </a:r>
            <a:r>
              <a:rPr lang="it-IT" sz="1600" i="1" dirty="0" smtClean="0">
                <a:solidFill>
                  <a:schemeClr val="tx2">
                    <a:lumMod val="75000"/>
                  </a:schemeClr>
                </a:solidFill>
                <a:latin typeface="Lexia Readable" pitchFamily="2" charset="0"/>
                <a:ea typeface="Lexia Readable" pitchFamily="2" charset="0"/>
              </a:rPr>
              <a:t>                           </a:t>
            </a:r>
          </a:p>
          <a:p>
            <a:r>
              <a:rPr lang="it-IT" sz="1600" i="1" dirty="0" smtClean="0">
                <a:solidFill>
                  <a:schemeClr val="tx2">
                    <a:lumMod val="75000"/>
                  </a:schemeClr>
                </a:solidFill>
                <a:latin typeface="Lexia Readable" pitchFamily="2" charset="0"/>
                <a:ea typeface="Lexia Readable" pitchFamily="2" charset="0"/>
              </a:rPr>
              <a:t>                                                                                   </a:t>
            </a:r>
            <a:r>
              <a:rPr lang="it-IT" sz="1200" i="1" dirty="0" smtClean="0">
                <a:solidFill>
                  <a:schemeClr val="tx2">
                    <a:lumMod val="75000"/>
                  </a:schemeClr>
                </a:solidFill>
                <a:latin typeface="Lexia Readable" pitchFamily="2" charset="0"/>
                <a:ea typeface="Lexia Readable" pitchFamily="2" charset="0"/>
              </a:rPr>
              <a:t>Dirigente Scolastica</a:t>
            </a:r>
          </a:p>
          <a:p>
            <a:r>
              <a:rPr lang="it-IT" sz="1200" i="1" dirty="0" smtClean="0">
                <a:solidFill>
                  <a:schemeClr val="tx2">
                    <a:lumMod val="75000"/>
                  </a:schemeClr>
                </a:solidFill>
                <a:latin typeface="Lexia Readable" pitchFamily="2" charset="0"/>
                <a:ea typeface="Lexia Readable" pitchFamily="2" charset="0"/>
              </a:rPr>
              <a:t>                                                                                                          Angela Rita  </a:t>
            </a:r>
            <a:r>
              <a:rPr lang="it-IT" sz="1200" i="1" dirty="0" err="1" smtClean="0">
                <a:solidFill>
                  <a:schemeClr val="tx2">
                    <a:lumMod val="75000"/>
                  </a:schemeClr>
                </a:solidFill>
                <a:latin typeface="Lexia Readable" pitchFamily="2" charset="0"/>
                <a:ea typeface="Lexia Readable" pitchFamily="2" charset="0"/>
              </a:rPr>
              <a:t>Medugno</a:t>
            </a:r>
            <a:endParaRPr lang="it-IT" sz="1200" i="1" dirty="0" smtClean="0">
              <a:solidFill>
                <a:schemeClr val="tx2">
                  <a:lumMod val="75000"/>
                </a:schemeClr>
              </a:solidFill>
              <a:latin typeface="Lexia Readable" pitchFamily="2" charset="0"/>
              <a:ea typeface="Lexia Readable" pitchFamily="2" charset="0"/>
            </a:endParaRPr>
          </a:p>
          <a:p>
            <a:endParaRPr lang="it-IT" sz="1600" i="1" dirty="0" smtClean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it-IT" sz="1600" i="1" dirty="0" smtClean="0">
                <a:solidFill>
                  <a:schemeClr val="tx2">
                    <a:lumMod val="75000"/>
                  </a:schemeClr>
                </a:solidFill>
              </a:rPr>
              <a:t>                </a:t>
            </a:r>
            <a:endParaRPr lang="it-IT" sz="2000" i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8" name="Zero Renato - La favola mia.mid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15" cstate="print"/>
          <a:stretch>
            <a:fillRect/>
          </a:stretch>
        </p:blipFill>
        <p:spPr>
          <a:xfrm>
            <a:off x="3851920" y="4437112"/>
            <a:ext cx="304800" cy="304800"/>
          </a:xfrm>
          <a:prstGeom prst="rect">
            <a:avLst/>
          </a:prstGeom>
        </p:spPr>
      </p:pic>
      <p:sp>
        <p:nvSpPr>
          <p:cNvPr id="9" name="Sole 8"/>
          <p:cNvSpPr/>
          <p:nvPr/>
        </p:nvSpPr>
        <p:spPr>
          <a:xfrm>
            <a:off x="395536" y="260648"/>
            <a:ext cx="1800200" cy="1800200"/>
          </a:xfrm>
          <a:prstGeom prst="sun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custDataLst>
      <p:tags r:id="rId1"/>
    </p:custDataLst>
  </p:cSld>
  <p:clrMapOvr>
    <a:masterClrMapping/>
  </p:clrMapOvr>
  <p:transition advTm="25569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9" dur="5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38" showWhenStopped="0">
                <p:cTn id="20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10" grpId="0" animBg="1"/>
      <p:bldP spid="11" grpId="0" animBg="1"/>
      <p:bldP spid="9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2" name="Picture 4" descr="C:\Users\masmonti\Desktop\giovane Gambero.jpg"/>
          <p:cNvPicPr>
            <a:picLocks noChangeAspect="1" noChangeArrowheads="1"/>
          </p:cNvPicPr>
          <p:nvPr/>
        </p:nvPicPr>
        <p:blipFill>
          <a:blip r:embed="rId3" cstate="print"/>
          <a:srcRect l="1347" t="3002" b="3044"/>
          <a:stretch>
            <a:fillRect/>
          </a:stretch>
        </p:blipFill>
        <p:spPr bwMode="auto">
          <a:xfrm>
            <a:off x="0" y="188640"/>
            <a:ext cx="9793088" cy="6669360"/>
          </a:xfrm>
          <a:prstGeom prst="rect">
            <a:avLst/>
          </a:prstGeom>
          <a:noFill/>
        </p:spPr>
      </p:pic>
      <p:sp>
        <p:nvSpPr>
          <p:cNvPr id="9" name="WordArt 3" descr="image002"/>
          <p:cNvSpPr>
            <a:spLocks noChangeArrowheads="1" noChangeShapeType="1" noTextEdit="1"/>
          </p:cNvSpPr>
          <p:nvPr/>
        </p:nvSpPr>
        <p:spPr bwMode="auto">
          <a:xfrm rot="941578">
            <a:off x="6811648" y="490479"/>
            <a:ext cx="2304256" cy="525289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 rtl="0"/>
            <a:r>
              <a:rPr lang="it-IT" sz="3600" b="1" i="1" kern="10" spc="0" dirty="0" smtClean="0">
                <a:ln w="12700">
                  <a:solidFill>
                    <a:srgbClr val="002060"/>
                  </a:solidFill>
                  <a:round/>
                  <a:headEnd/>
                  <a:tailEnd/>
                </a:ln>
                <a:blipFill dpi="0" rotWithShape="1">
                  <a:blip r:embed="rId4"/>
                  <a:srcRect/>
                  <a:stretch>
                    <a:fillRect/>
                  </a:stretch>
                </a:blipFill>
                <a:effectLst/>
                <a:latin typeface="Lucida Handwriting"/>
              </a:rPr>
              <a:t>Idee </a:t>
            </a:r>
            <a:r>
              <a:rPr lang="it-IT" sz="3600" b="1" i="1" kern="10" spc="0" dirty="0" err="1" smtClean="0">
                <a:ln w="12700">
                  <a:solidFill>
                    <a:srgbClr val="002060"/>
                  </a:solidFill>
                  <a:round/>
                  <a:headEnd/>
                  <a:tailEnd/>
                </a:ln>
                <a:blipFill dpi="0" rotWithShape="1">
                  <a:blip r:embed="rId4"/>
                  <a:srcRect/>
                  <a:stretch>
                    <a:fillRect/>
                  </a:stretch>
                </a:blipFill>
                <a:effectLst/>
                <a:latin typeface="Lucida Handwriting"/>
              </a:rPr>
              <a:t>I.N.</a:t>
            </a:r>
            <a:r>
              <a:rPr lang="it-IT" sz="3600" b="1" i="1" kern="10" spc="0" dirty="0" smtClean="0">
                <a:ln w="12700">
                  <a:solidFill>
                    <a:srgbClr val="002060"/>
                  </a:solidFill>
                  <a:round/>
                  <a:headEnd/>
                  <a:tailEnd/>
                </a:ln>
                <a:blipFill dpi="0" rotWithShape="1">
                  <a:blip r:embed="rId4"/>
                  <a:srcRect/>
                  <a:stretch>
                    <a:fillRect/>
                  </a:stretch>
                </a:blipFill>
                <a:effectLst/>
                <a:latin typeface="Lucida Handwriting"/>
              </a:rPr>
              <a:t> Rete </a:t>
            </a:r>
            <a:endParaRPr lang="it-IT" sz="3600" b="1" i="1" kern="10" spc="0" dirty="0">
              <a:ln w="12700">
                <a:solidFill>
                  <a:srgbClr val="002060"/>
                </a:solidFill>
                <a:round/>
                <a:headEnd/>
                <a:tailEnd/>
              </a:ln>
              <a:blipFill dpi="0" rotWithShape="1">
                <a:blip r:embed="rId4"/>
                <a:srcRect/>
                <a:stretch>
                  <a:fillRect/>
                </a:stretch>
              </a:blipFill>
              <a:effectLst/>
              <a:latin typeface="Lucida Handwriting"/>
            </a:endParaRPr>
          </a:p>
        </p:txBody>
      </p:sp>
      <p:pic>
        <p:nvPicPr>
          <p:cNvPr id="11" name="Immagine 47" descr="https://encrypted-tbn0.gstatic.com/images?q=tbn:ANd9GcR4BzOo4VvrKSD0UdB64Doas0obHSq5ErIng3DKdpdN0HY3b8F6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/>
          <a:srcRect l="2040"/>
          <a:stretch>
            <a:fillRect/>
          </a:stretch>
        </p:blipFill>
        <p:spPr bwMode="auto">
          <a:xfrm>
            <a:off x="755576" y="188640"/>
            <a:ext cx="1981039" cy="575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ttangolo 5"/>
          <p:cNvSpPr/>
          <p:nvPr/>
        </p:nvSpPr>
        <p:spPr>
          <a:xfrm>
            <a:off x="395536" y="764704"/>
            <a:ext cx="2995628" cy="1015663"/>
          </a:xfrm>
          <a:prstGeom prst="rect">
            <a:avLst/>
          </a:prstGeom>
          <a:solidFill>
            <a:schemeClr val="bg1"/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it-IT" sz="2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Sc. Primaria “</a:t>
            </a:r>
            <a:r>
              <a:rPr lang="it-IT" sz="20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Montessori</a:t>
            </a:r>
            <a:r>
              <a:rPr lang="it-IT" sz="2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”</a:t>
            </a:r>
          </a:p>
          <a:p>
            <a:pPr algn="ctr"/>
            <a:r>
              <a:rPr lang="it-IT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cl. 1^A - 5^A </a:t>
            </a:r>
          </a:p>
          <a:p>
            <a:pPr algn="ctr"/>
            <a:r>
              <a:rPr lang="it-IT" sz="2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Sec 1^ grado cl 1^A-B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WordArt 3" descr="image002"/>
          <p:cNvSpPr>
            <a:spLocks noChangeArrowheads="1" noChangeShapeType="1" noTextEdit="1"/>
          </p:cNvSpPr>
          <p:nvPr/>
        </p:nvSpPr>
        <p:spPr bwMode="auto">
          <a:xfrm>
            <a:off x="2411760" y="476672"/>
            <a:ext cx="2376264" cy="115212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 rtl="0"/>
            <a:endParaRPr lang="it-IT" sz="3600" b="1" i="1" kern="1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Lucida Handwriting"/>
            </a:endParaRPr>
          </a:p>
          <a:p>
            <a:pPr algn="ctr" rtl="0"/>
            <a:endParaRPr lang="it-IT" sz="3600" b="1" i="1" kern="1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Lucida Handwriting"/>
            </a:endParaRPr>
          </a:p>
        </p:txBody>
      </p:sp>
      <p:pic>
        <p:nvPicPr>
          <p:cNvPr id="23554" name="Picture 2" descr="C:\Users\masmonti\Desktop\DOC SPER 2015\MAPPE - LAVORO DI GRUPPO_file\mappa 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161846"/>
            <a:ext cx="8352928" cy="5351543"/>
          </a:xfrm>
          <a:prstGeom prst="rect">
            <a:avLst/>
          </a:prstGeom>
          <a:noFill/>
        </p:spPr>
      </p:pic>
      <p:sp>
        <p:nvSpPr>
          <p:cNvPr id="8" name="Rettangolo 7"/>
          <p:cNvSpPr/>
          <p:nvPr/>
        </p:nvSpPr>
        <p:spPr>
          <a:xfrm>
            <a:off x="195694" y="188640"/>
            <a:ext cx="4016266" cy="1631216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it-IT" sz="36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Il giovane gambero </a:t>
            </a:r>
            <a:r>
              <a:rPr lang="it-IT" sz="2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</a:t>
            </a:r>
            <a:r>
              <a:rPr lang="it-IT" sz="28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di G. </a:t>
            </a:r>
            <a:r>
              <a:rPr lang="it-IT" sz="2800" b="1" dirty="0" err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Rodari</a:t>
            </a:r>
            <a:endParaRPr lang="it-IT" sz="2400" b="1" dirty="0" smtClean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  <a:p>
            <a:pPr algn="ctr"/>
            <a:endParaRPr lang="it-IT" sz="36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pic>
        <p:nvPicPr>
          <p:cNvPr id="4" name="Immagine 47" descr="https://encrypted-tbn0.gstatic.com/images?q=tbn:ANd9GcR4BzOo4VvrKSD0UdB64Doas0obHSq5ErIng3DKdpdN0HY3b8F6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 l="2040"/>
          <a:stretch>
            <a:fillRect/>
          </a:stretch>
        </p:blipFill>
        <p:spPr bwMode="auto">
          <a:xfrm rot="-514270">
            <a:off x="5857879" y="174993"/>
            <a:ext cx="2423999" cy="1010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C:\Users\masmonti\Desktop\DOC SPER 2015\MAPPE - LAVORO DI GRUPPO_file\image001.jpg"/>
          <p:cNvPicPr>
            <a:picLocks noChangeAspect="1" noChangeArrowheads="1"/>
          </p:cNvPicPr>
          <p:nvPr/>
        </p:nvPicPr>
        <p:blipFill>
          <a:blip r:embed="rId3" cstate="print"/>
          <a:srcRect r="5060"/>
          <a:stretch>
            <a:fillRect/>
          </a:stretch>
        </p:blipFill>
        <p:spPr bwMode="auto">
          <a:xfrm>
            <a:off x="971600" y="-127072"/>
            <a:ext cx="7848872" cy="579592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C:\Users\masmonti\Desktop\DOC SPER 2015\MAPPE - LAVORO DI GRUPPO_file\image003.jpg"/>
          <p:cNvPicPr>
            <a:picLocks noChangeAspect="1" noChangeArrowheads="1"/>
          </p:cNvPicPr>
          <p:nvPr/>
        </p:nvPicPr>
        <p:blipFill>
          <a:blip r:embed="rId3" cstate="print"/>
          <a:srcRect l="1862" t="5856"/>
          <a:stretch>
            <a:fillRect/>
          </a:stretch>
        </p:blipFill>
        <p:spPr bwMode="auto">
          <a:xfrm>
            <a:off x="0" y="0"/>
            <a:ext cx="9144000" cy="664337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Users\masmonti\Desktop\DOC SPER 2015\MAPPE - LAVORO DI GRUPPO_file\image00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7130" cy="640977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C:\Users\masmonti\Desktop\DOC SPER 2015\MAPPE - LAVORO DI GRUPPO_file\imag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260648"/>
            <a:ext cx="4536504" cy="6335584"/>
          </a:xfrm>
          <a:prstGeom prst="rect">
            <a:avLst/>
          </a:prstGeom>
          <a:noFill/>
        </p:spPr>
      </p:pic>
      <p:pic>
        <p:nvPicPr>
          <p:cNvPr id="20483" name="Picture 3" descr="C:\Users\masmonti\Desktop\DOC SPER 2015\MAPPE - LAVORO DI GRUPPO_file\imag.jpg"/>
          <p:cNvPicPr>
            <a:picLocks noChangeAspect="1" noChangeArrowheads="1"/>
          </p:cNvPicPr>
          <p:nvPr/>
        </p:nvPicPr>
        <p:blipFill>
          <a:blip r:embed="rId4" cstate="print"/>
          <a:srcRect t="13778"/>
          <a:stretch>
            <a:fillRect/>
          </a:stretch>
        </p:blipFill>
        <p:spPr bwMode="auto">
          <a:xfrm>
            <a:off x="4355976" y="2708920"/>
            <a:ext cx="4432792" cy="3154288"/>
          </a:xfrm>
          <a:prstGeom prst="rect">
            <a:avLst/>
          </a:prstGeom>
          <a:noFill/>
        </p:spPr>
      </p:pic>
      <p:sp>
        <p:nvSpPr>
          <p:cNvPr id="7" name="Rettangolo 6"/>
          <p:cNvSpPr/>
          <p:nvPr/>
        </p:nvSpPr>
        <p:spPr>
          <a:xfrm>
            <a:off x="5076056" y="980728"/>
            <a:ext cx="372993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it-IT" sz="32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Cooperative </a:t>
            </a:r>
            <a:r>
              <a:rPr lang="it-IT" sz="3200" b="1" cap="none" spc="0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learning</a:t>
            </a:r>
            <a:endParaRPr lang="it-IT" sz="32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C:\Users\masmonti\Desktop\DOC SPER 2015\MAPPE - LAVORO DI GRUPPO_file\image01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C:\Users\masmonti\Desktop\DOC SPER 2015\MAPPE - LAVORO DI GRUPPO_file\CCI11062015_0002.jpg"/>
          <p:cNvPicPr>
            <a:picLocks noChangeAspect="1" noChangeArrowheads="1"/>
          </p:cNvPicPr>
          <p:nvPr/>
        </p:nvPicPr>
        <p:blipFill>
          <a:blip r:embed="rId3" cstate="print"/>
          <a:srcRect l="4904" t="10314"/>
          <a:stretch>
            <a:fillRect/>
          </a:stretch>
        </p:blipFill>
        <p:spPr bwMode="auto">
          <a:xfrm rot="10800000">
            <a:off x="2771800" y="77270"/>
            <a:ext cx="5040560" cy="6780730"/>
          </a:xfrm>
          <a:prstGeom prst="rect">
            <a:avLst/>
          </a:prstGeom>
          <a:noFill/>
        </p:spPr>
      </p:pic>
      <p:sp>
        <p:nvSpPr>
          <p:cNvPr id="5" name="Rettangolo 4"/>
          <p:cNvSpPr/>
          <p:nvPr/>
        </p:nvSpPr>
        <p:spPr>
          <a:xfrm rot="20403991">
            <a:off x="457143" y="980728"/>
            <a:ext cx="2019527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it-IT" sz="36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Sequenze</a:t>
            </a:r>
            <a:endParaRPr lang="it-IT" sz="36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C:\Users\masmonti\Desktop\DOC SPER 2015\MAPPE - LAVORO DI GRUPPO_file\image009.jpg"/>
          <p:cNvPicPr>
            <a:picLocks noChangeAspect="1" noChangeArrowheads="1"/>
          </p:cNvPicPr>
          <p:nvPr/>
        </p:nvPicPr>
        <p:blipFill>
          <a:blip r:embed="rId3" cstate="print">
            <a:lum bright="20000" contrast="10000"/>
          </a:blip>
          <a:srcRect l="5634" t="6614"/>
          <a:stretch>
            <a:fillRect/>
          </a:stretch>
        </p:blipFill>
        <p:spPr bwMode="auto">
          <a:xfrm>
            <a:off x="3851920" y="260648"/>
            <a:ext cx="4396789" cy="6206323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</p:pic>
      <p:sp>
        <p:nvSpPr>
          <p:cNvPr id="6" name="Rettangolo 5"/>
          <p:cNvSpPr/>
          <p:nvPr/>
        </p:nvSpPr>
        <p:spPr>
          <a:xfrm rot="20098379">
            <a:off x="166384" y="961221"/>
            <a:ext cx="3469155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it-IT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Rielaborazione </a:t>
            </a:r>
            <a:endParaRPr lang="it-IT" sz="4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Users\masmonti\Desktop\DOC SPER 2015\MAPPE - LAVORO DI GRUPPO_file\image012.jpg"/>
          <p:cNvPicPr>
            <a:picLocks noChangeAspect="1" noChangeArrowheads="1"/>
          </p:cNvPicPr>
          <p:nvPr/>
        </p:nvPicPr>
        <p:blipFill>
          <a:blip r:embed="rId3" cstate="print">
            <a:lum bright="10000"/>
          </a:blip>
          <a:srcRect/>
          <a:stretch>
            <a:fillRect/>
          </a:stretch>
        </p:blipFill>
        <p:spPr bwMode="auto">
          <a:xfrm>
            <a:off x="1547664" y="260648"/>
            <a:ext cx="4464496" cy="6120680"/>
          </a:xfrm>
          <a:prstGeom prst="rect">
            <a:avLst/>
          </a:prstGeom>
          <a:noFill/>
          <a:ln>
            <a:solidFill>
              <a:schemeClr val="accent5">
                <a:lumMod val="75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-252536" y="-243408"/>
          <a:ext cx="9577064" cy="6840760"/>
        </p:xfrm>
        <a:graphic>
          <a:graphicData uri="http://schemas.openxmlformats.org/presentationml/2006/ole">
            <p:oleObj spid="_x0000_s1026" name="Acrobat Document" r:id="rId4" imgW="14152381" imgH="9104762" progId="AcroExch.Document.7">
              <p:embed/>
            </p:oleObj>
          </a:graphicData>
        </a:graphic>
      </p:graphicFrame>
      <p:sp>
        <p:nvSpPr>
          <p:cNvPr id="1027" name="WordArt 3" descr="image002"/>
          <p:cNvSpPr>
            <a:spLocks noChangeArrowheads="1" noChangeShapeType="1" noTextEdit="1"/>
          </p:cNvSpPr>
          <p:nvPr/>
        </p:nvSpPr>
        <p:spPr bwMode="auto">
          <a:xfrm>
            <a:off x="4788024" y="0"/>
            <a:ext cx="3672408" cy="929953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 rtl="0"/>
            <a:r>
              <a:rPr lang="it-IT" sz="3600" b="1" i="1" kern="10" spc="0" dirty="0" smtClean="0">
                <a:ln w="12700">
                  <a:solidFill>
                    <a:srgbClr val="002060"/>
                  </a:solidFill>
                  <a:round/>
                  <a:headEnd/>
                  <a:tailEnd/>
                </a:ln>
                <a:blipFill dpi="0" rotWithShape="1">
                  <a:blip r:embed="rId5"/>
                  <a:srcRect/>
                  <a:stretch>
                    <a:fillRect/>
                  </a:stretch>
                </a:blipFill>
                <a:effectLst/>
                <a:latin typeface="Lucida Handwriting"/>
              </a:rPr>
              <a:t>Idee </a:t>
            </a:r>
            <a:r>
              <a:rPr lang="it-IT" sz="3600" b="1" i="1" kern="10" spc="0" dirty="0" err="1" smtClean="0">
                <a:ln w="12700">
                  <a:solidFill>
                    <a:srgbClr val="002060"/>
                  </a:solidFill>
                  <a:round/>
                  <a:headEnd/>
                  <a:tailEnd/>
                </a:ln>
                <a:blipFill dpi="0" rotWithShape="1">
                  <a:blip r:embed="rId5"/>
                  <a:srcRect/>
                  <a:stretch>
                    <a:fillRect/>
                  </a:stretch>
                </a:blipFill>
                <a:effectLst/>
                <a:latin typeface="Lucida Handwriting"/>
              </a:rPr>
              <a:t>I.N.</a:t>
            </a:r>
            <a:r>
              <a:rPr lang="it-IT" sz="3600" b="1" i="1" kern="10" spc="0" dirty="0" smtClean="0">
                <a:ln w="12700">
                  <a:solidFill>
                    <a:srgbClr val="002060"/>
                  </a:solidFill>
                  <a:round/>
                  <a:headEnd/>
                  <a:tailEnd/>
                </a:ln>
                <a:blipFill dpi="0" rotWithShape="1">
                  <a:blip r:embed="rId5"/>
                  <a:srcRect/>
                  <a:stretch>
                    <a:fillRect/>
                  </a:stretch>
                </a:blipFill>
                <a:effectLst/>
                <a:latin typeface="Lucida Handwriting"/>
              </a:rPr>
              <a:t> Rete </a:t>
            </a:r>
            <a:endParaRPr lang="it-IT" sz="3600" b="1" i="1" kern="10" spc="0" dirty="0">
              <a:ln w="12700">
                <a:solidFill>
                  <a:srgbClr val="002060"/>
                </a:solidFill>
                <a:round/>
                <a:headEnd/>
                <a:tailEnd/>
              </a:ln>
              <a:blipFill dpi="0" rotWithShape="1">
                <a:blip r:embed="rId5"/>
                <a:srcRect/>
                <a:stretch>
                  <a:fillRect/>
                </a:stretch>
              </a:blipFill>
              <a:effectLst/>
              <a:latin typeface="Lucida Handwriting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Immagine 4" descr="C:\Users\masmonti\Pictures\ControlCenter4\Scan\CCI06062015_0008.jpg"/>
          <p:cNvPicPr>
            <a:picLocks noChangeAspect="1" noChangeArrowheads="1"/>
          </p:cNvPicPr>
          <p:nvPr/>
        </p:nvPicPr>
        <p:blipFill>
          <a:blip r:embed="rId3" cstate="print">
            <a:lum contrast="10000"/>
          </a:blip>
          <a:srcRect r="3947"/>
          <a:stretch>
            <a:fillRect/>
          </a:stretch>
        </p:blipFill>
        <p:spPr bwMode="auto">
          <a:xfrm rot="5400000">
            <a:off x="1324588" y="-961412"/>
            <a:ext cx="6597352" cy="90414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ttangolo 3"/>
          <p:cNvSpPr/>
          <p:nvPr/>
        </p:nvSpPr>
        <p:spPr>
          <a:xfrm rot="20220337">
            <a:off x="5991483" y="1107319"/>
            <a:ext cx="1885580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it-IT" sz="36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Avanti ...</a:t>
            </a:r>
            <a:endParaRPr lang="it-IT" sz="36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masmonti\Desktop\DOC SPER 2015\MAPPE - LAVORO DI GRUPPO_file\image01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332656"/>
            <a:ext cx="3718358" cy="4769371"/>
          </a:xfrm>
          <a:prstGeom prst="rect">
            <a:avLst/>
          </a:prstGeom>
          <a:noFill/>
        </p:spPr>
      </p:pic>
      <p:pic>
        <p:nvPicPr>
          <p:cNvPr id="24578" name="Picture 2" descr="C:\Users\masmonti\Desktop\DOC SPER 2015\MAPPE - LAVORO DI GRUPPO_file\image016.jpg"/>
          <p:cNvPicPr>
            <a:picLocks noChangeAspect="1" noChangeArrowheads="1"/>
          </p:cNvPicPr>
          <p:nvPr/>
        </p:nvPicPr>
        <p:blipFill>
          <a:blip r:embed="rId4" cstate="print">
            <a:lum bright="10000"/>
          </a:blip>
          <a:srcRect/>
          <a:stretch>
            <a:fillRect/>
          </a:stretch>
        </p:blipFill>
        <p:spPr bwMode="auto">
          <a:xfrm>
            <a:off x="4644008" y="1124744"/>
            <a:ext cx="4124325" cy="55721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40" name="Immagine 2" descr="http://2.bp.blogspot.com/-g6pCmOgBhhc/VQsQLaNG-aI/AAAAAAAAAp4/Owyaw9dpIcM/s1600/brainstorming%2Bword.gif"/>
          <p:cNvPicPr>
            <a:picLocks noChangeAspect="1" noChangeArrowheads="1"/>
          </p:cNvPicPr>
          <p:nvPr/>
        </p:nvPicPr>
        <p:blipFill>
          <a:blip r:embed="rId3" r:link="rId4" cstate="print"/>
          <a:srcRect/>
          <a:stretch>
            <a:fillRect/>
          </a:stretch>
        </p:blipFill>
        <p:spPr bwMode="auto">
          <a:xfrm>
            <a:off x="4427984" y="188640"/>
            <a:ext cx="2486025" cy="1057275"/>
          </a:xfrm>
          <a:prstGeom prst="rect">
            <a:avLst/>
          </a:prstGeom>
          <a:noFill/>
        </p:spPr>
      </p:pic>
      <p:pic>
        <p:nvPicPr>
          <p:cNvPr id="18445" name="Immagine 47" descr="https://encrypted-tbn0.gstatic.com/images?q=tbn:ANd9GcR4BzOo4VvrKSD0UdB64Doas0obHSq5ErIng3DKdpdN0HY3b8F6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-1239007">
            <a:off x="7504199" y="547019"/>
            <a:ext cx="1312863" cy="533400"/>
          </a:xfrm>
          <a:prstGeom prst="rect">
            <a:avLst/>
          </a:prstGeom>
          <a:noFill/>
        </p:spPr>
      </p:pic>
      <p:sp>
        <p:nvSpPr>
          <p:cNvPr id="18443" name="AutoShape 11"/>
          <p:cNvSpPr>
            <a:spLocks noChangeArrowheads="1"/>
          </p:cNvSpPr>
          <p:nvPr/>
        </p:nvSpPr>
        <p:spPr bwMode="auto">
          <a:xfrm>
            <a:off x="323528" y="476672"/>
            <a:ext cx="2438400" cy="1884362"/>
          </a:xfrm>
          <a:prstGeom prst="sun">
            <a:avLst>
              <a:gd name="adj" fmla="val 25000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sz="900" b="0" i="0" u="none" strike="noStrike" cap="none" normalizeH="0" baseline="0" smtClean="0">
                <a:ln>
                  <a:noFill/>
                </a:ln>
                <a:solidFill>
                  <a:srgbClr val="0F243E"/>
                </a:solidFill>
                <a:effectLst/>
                <a:latin typeface="Lexia Readable" pitchFamily="2" charset="0"/>
                <a:ea typeface="Times New Roman" pitchFamily="18" charset="0"/>
                <a:cs typeface="Times New Roman" pitchFamily="18" charset="0"/>
              </a:rPr>
              <a:t>Il lupo perde il ma non il vizio</a:t>
            </a: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8444" name="AutoShape 12"/>
          <p:cNvSpPr>
            <a:spLocks noChangeArrowheads="1"/>
          </p:cNvSpPr>
          <p:nvPr/>
        </p:nvSpPr>
        <p:spPr bwMode="auto">
          <a:xfrm rot="303682">
            <a:off x="3025628" y="1218177"/>
            <a:ext cx="2160240" cy="952500"/>
          </a:xfrm>
          <a:prstGeom prst="cloudCallout">
            <a:avLst>
              <a:gd name="adj1" fmla="val -71164"/>
              <a:gd name="adj2" fmla="val 13065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sz="900" b="0" i="0" u="none" strike="noStrike" cap="none" normalizeH="0" baseline="0" smtClean="0">
                <a:ln>
                  <a:noFill/>
                </a:ln>
                <a:solidFill>
                  <a:srgbClr val="17365D"/>
                </a:solidFill>
                <a:effectLst/>
                <a:latin typeface="Lexia Readable" pitchFamily="2" charset="0"/>
                <a:ea typeface="Times New Roman" pitchFamily="18" charset="0"/>
                <a:cs typeface="Arial" pitchFamily="34" charset="0"/>
              </a:rPr>
              <a:t>E’ molto difficile eliminare definitivamente </a:t>
            </a:r>
            <a:r>
              <a:rPr kumimoji="0" lang="it-IT" sz="700" b="0" i="0" u="none" strike="noStrike" cap="none" normalizeH="0" baseline="0" smtClean="0">
                <a:ln>
                  <a:noFill/>
                </a:ln>
                <a:solidFill>
                  <a:srgbClr val="17365D"/>
                </a:solidFill>
                <a:effectLst/>
                <a:latin typeface="Lexia Readable" pitchFamily="2" charset="0"/>
                <a:ea typeface="Times New Roman" pitchFamily="18" charset="0"/>
                <a:cs typeface="Arial" pitchFamily="34" charset="0"/>
              </a:rPr>
              <a:t>le </a:t>
            </a:r>
            <a:r>
              <a:rPr kumimoji="0" lang="it-IT" sz="900" b="0" i="0" u="none" strike="noStrike" cap="none" normalizeH="0" baseline="0" smtClean="0">
                <a:ln>
                  <a:noFill/>
                </a:ln>
                <a:solidFill>
                  <a:srgbClr val="17365D"/>
                </a:solidFill>
                <a:effectLst/>
                <a:latin typeface="Lexia Readable" pitchFamily="2" charset="0"/>
                <a:ea typeface="Times New Roman" pitchFamily="18" charset="0"/>
                <a:cs typeface="Arial" pitchFamily="34" charset="0"/>
              </a:rPr>
              <a:t>cattive abitudini.</a:t>
            </a: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8434" name="AutoShape 2"/>
          <p:cNvSpPr>
            <a:spLocks noChangeArrowheads="1"/>
          </p:cNvSpPr>
          <p:nvPr/>
        </p:nvSpPr>
        <p:spPr bwMode="auto">
          <a:xfrm>
            <a:off x="4211960" y="3717032"/>
            <a:ext cx="2736304" cy="1152525"/>
          </a:xfrm>
          <a:prstGeom prst="cloudCallout">
            <a:avLst>
              <a:gd name="adj1" fmla="val 32866"/>
              <a:gd name="adj2" fmla="val -412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sz="900" b="0" i="0" u="none" strike="noStrike" cap="none" normalizeH="0" baseline="0" dirty="0" smtClean="0">
                <a:ln>
                  <a:noFill/>
                </a:ln>
                <a:solidFill>
                  <a:srgbClr val="0F243E"/>
                </a:solidFill>
                <a:effectLst/>
                <a:latin typeface="Lexia Readable" pitchFamily="2" charset="0"/>
                <a:ea typeface="Times New Roman" pitchFamily="18" charset="0"/>
                <a:cs typeface="Times New Roman" pitchFamily="18" charset="0"/>
              </a:rPr>
              <a:t>Chi nasce quadro non muore tondo ......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sz="900" b="0" i="0" u="none" strike="noStrike" cap="none" normalizeH="0" baseline="0" dirty="0" smtClean="0">
                <a:ln>
                  <a:noFill/>
                </a:ln>
                <a:solidFill>
                  <a:srgbClr val="0F243E"/>
                </a:solidFill>
                <a:effectLst/>
                <a:latin typeface="Lexia Readable" pitchFamily="2" charset="0"/>
                <a:ea typeface="Times New Roman" pitchFamily="18" charset="0"/>
                <a:cs typeface="Times New Roman" pitchFamily="18" charset="0"/>
              </a:rPr>
              <a:t>           </a:t>
            </a:r>
            <a:r>
              <a:rPr kumimoji="0" lang="it-IT" sz="1000" b="0" i="0" u="none" strike="noStrike" cap="none" normalizeH="0" baseline="0" dirty="0" smtClean="0">
                <a:ln>
                  <a:noFill/>
                </a:ln>
                <a:solidFill>
                  <a:srgbClr val="17365D"/>
                </a:solidFill>
                <a:effectLst/>
                <a:latin typeface="Lexia Readable" pitchFamily="2" charset="0"/>
                <a:ea typeface="Times New Roman" pitchFamily="18" charset="0"/>
                <a:cs typeface="Times New Roman" pitchFamily="18" charset="0"/>
              </a:rPr>
              <a:t>Nessuno può cambiare radicalmente il proprio essere .</a:t>
            </a:r>
            <a:endParaRPr kumimoji="0" lang="it-IT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8435" name="AutoShape 3"/>
          <p:cNvSpPr>
            <a:spLocks noChangeArrowheads="1"/>
          </p:cNvSpPr>
          <p:nvPr/>
        </p:nvSpPr>
        <p:spPr bwMode="auto">
          <a:xfrm>
            <a:off x="1907704" y="3645024"/>
            <a:ext cx="257175" cy="90488"/>
          </a:xfrm>
          <a:prstGeom prst="rightArrow">
            <a:avLst>
              <a:gd name="adj1" fmla="val 50000"/>
              <a:gd name="adj2" fmla="val 71052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 dirty="0"/>
          </a:p>
        </p:txBody>
      </p:sp>
      <p:sp>
        <p:nvSpPr>
          <p:cNvPr id="18439" name="Oval 7"/>
          <p:cNvSpPr>
            <a:spLocks noChangeArrowheads="1"/>
          </p:cNvSpPr>
          <p:nvPr/>
        </p:nvSpPr>
        <p:spPr bwMode="auto">
          <a:xfrm>
            <a:off x="3923928" y="5517232"/>
            <a:ext cx="1728192" cy="755650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sz="900" b="0" i="0" u="none" strike="noStrike" cap="none" normalizeH="0" baseline="0" dirty="0" smtClean="0">
                <a:ln>
                  <a:noFill/>
                </a:ln>
                <a:solidFill>
                  <a:srgbClr val="0F243E"/>
                </a:solidFill>
                <a:effectLst/>
                <a:latin typeface="Lexia Readable" pitchFamily="2" charset="0"/>
                <a:ea typeface="Times New Roman" pitchFamily="18" charset="0"/>
                <a:cs typeface="Times New Roman" pitchFamily="18" charset="0"/>
              </a:rPr>
              <a:t>Attaccati al tram...</a:t>
            </a:r>
            <a:endParaRPr kumimoji="0" lang="it-IT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sz="900" b="0" i="0" u="none" strike="noStrike" cap="none" normalizeH="0" baseline="0" dirty="0" smtClean="0">
                <a:ln>
                  <a:noFill/>
                </a:ln>
                <a:solidFill>
                  <a:srgbClr val="17365D"/>
                </a:solidFill>
                <a:effectLst/>
                <a:latin typeface="Lexia Readable" pitchFamily="2" charset="0"/>
                <a:ea typeface="Times New Roman" pitchFamily="18" charset="0"/>
                <a:cs typeface="Times New Roman" pitchFamily="18" charset="0"/>
              </a:rPr>
              <a:t> Arrangiati !!!</a:t>
            </a:r>
            <a:endParaRPr kumimoji="0" lang="it-IT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8436" name="Oval 4"/>
          <p:cNvSpPr>
            <a:spLocks noChangeArrowheads="1"/>
          </p:cNvSpPr>
          <p:nvPr/>
        </p:nvSpPr>
        <p:spPr bwMode="auto">
          <a:xfrm>
            <a:off x="6444208" y="4797152"/>
            <a:ext cx="2286000" cy="714375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sz="900" b="0" i="0" u="none" strike="noStrike" cap="none" normalizeH="0" baseline="0" smtClean="0">
                <a:ln>
                  <a:noFill/>
                </a:ln>
                <a:solidFill>
                  <a:srgbClr val="0F243E"/>
                </a:solidFill>
                <a:effectLst/>
                <a:latin typeface="Lexia Readable" pitchFamily="2" charset="0"/>
                <a:ea typeface="Times New Roman" pitchFamily="18" charset="0"/>
                <a:cs typeface="Times New Roman" pitchFamily="18" charset="0"/>
              </a:rPr>
              <a:t>Goccia dopo goccia si forma il pantano.....</a:t>
            </a: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8438" name="AutoShape 6"/>
          <p:cNvSpPr>
            <a:spLocks noChangeArrowheads="1"/>
          </p:cNvSpPr>
          <p:nvPr/>
        </p:nvSpPr>
        <p:spPr bwMode="auto">
          <a:xfrm>
            <a:off x="2195736" y="2204864"/>
            <a:ext cx="2376264" cy="1219200"/>
          </a:xfrm>
          <a:prstGeom prst="diamond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sz="900" b="0" i="0" u="none" strike="noStrike" cap="none" normalizeH="0" baseline="0" dirty="0" smtClean="0">
                <a:ln>
                  <a:noFill/>
                </a:ln>
                <a:solidFill>
                  <a:srgbClr val="0F243E"/>
                </a:solidFill>
                <a:effectLst/>
                <a:latin typeface="Lexia Readable" pitchFamily="2" charset="0"/>
                <a:ea typeface="Times New Roman" pitchFamily="18" charset="0"/>
                <a:cs typeface="Times New Roman" pitchFamily="18" charset="0"/>
              </a:rPr>
              <a:t>Abbassa la cresta.......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sz="900" b="0" i="0" u="none" strike="noStrike" cap="none" normalizeH="0" baseline="0" dirty="0" smtClean="0">
                <a:ln>
                  <a:noFill/>
                </a:ln>
                <a:solidFill>
                  <a:srgbClr val="0F243E"/>
                </a:solidFill>
                <a:effectLst/>
                <a:latin typeface="Lexia Readable" pitchFamily="2" charset="0"/>
                <a:ea typeface="Times New Roman" pitchFamily="18" charset="0"/>
                <a:cs typeface="Times New Roman" pitchFamily="18" charset="0"/>
              </a:rPr>
              <a:t>Ridimensionati </a:t>
            </a:r>
            <a:endParaRPr kumimoji="0" lang="it-IT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8437" name="AutoShape 5"/>
          <p:cNvSpPr>
            <a:spLocks noChangeArrowheads="1"/>
          </p:cNvSpPr>
          <p:nvPr/>
        </p:nvSpPr>
        <p:spPr bwMode="auto">
          <a:xfrm>
            <a:off x="1755775" y="2039938"/>
            <a:ext cx="257175" cy="90487"/>
          </a:xfrm>
          <a:prstGeom prst="rightArrow">
            <a:avLst>
              <a:gd name="adj1" fmla="val 50000"/>
              <a:gd name="adj2" fmla="val 71053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18442" name="WordArt 10"/>
          <p:cNvSpPr>
            <a:spLocks noChangeArrowheads="1" noChangeShapeType="1" noTextEdit="1"/>
          </p:cNvSpPr>
          <p:nvPr/>
        </p:nvSpPr>
        <p:spPr bwMode="auto">
          <a:xfrm rot="-1731333">
            <a:off x="4827748" y="1777321"/>
            <a:ext cx="2457450" cy="2000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it-IT" sz="3600" i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/>
                <a:latin typeface="Arial"/>
                <a:cs typeface="Arial"/>
              </a:rPr>
              <a:t>Qual buon vento!</a:t>
            </a:r>
            <a:endParaRPr lang="it-IT" sz="3600" i="1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FF"/>
              </a:solidFill>
              <a:effectLst/>
              <a:latin typeface="Arial"/>
              <a:cs typeface="Arial"/>
            </a:endParaRPr>
          </a:p>
        </p:txBody>
      </p:sp>
      <p:sp>
        <p:nvSpPr>
          <p:cNvPr id="18441" name="AutoShape 9"/>
          <p:cNvSpPr>
            <a:spLocks noChangeArrowheads="1"/>
          </p:cNvSpPr>
          <p:nvPr/>
        </p:nvSpPr>
        <p:spPr bwMode="auto">
          <a:xfrm>
            <a:off x="6876256" y="1844824"/>
            <a:ext cx="2267744" cy="2016224"/>
          </a:xfrm>
          <a:prstGeom prst="wedgeEllipseCallout">
            <a:avLst>
              <a:gd name="adj1" fmla="val -83962"/>
              <a:gd name="adj2" fmla="val -29599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sz="1000" b="0" i="0" u="none" strike="noStrike" cap="none" normalizeH="0" baseline="0" dirty="0" smtClean="0">
                <a:ln>
                  <a:noFill/>
                </a:ln>
                <a:solidFill>
                  <a:srgbClr val="464646"/>
                </a:solidFill>
                <a:effectLst/>
                <a:latin typeface="Lexia Readable" pitchFamily="2" charset="0"/>
                <a:ea typeface="Times New Roman" pitchFamily="18" charset="0"/>
                <a:cs typeface="Times New Roman" pitchFamily="18" charset="0"/>
              </a:rPr>
              <a:t>Usata come saluto a una persona che si vede con piacere dopo molto tempo. </a:t>
            </a:r>
            <a:endParaRPr lang="it-IT" sz="1000" dirty="0" smtClean="0">
              <a:solidFill>
                <a:srgbClr val="464646"/>
              </a:solidFill>
              <a:latin typeface="Lexia Readable" pitchFamily="2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sz="1000" b="0" i="0" u="none" strike="noStrike" cap="none" normalizeH="0" baseline="0" dirty="0" smtClean="0">
                <a:ln>
                  <a:noFill/>
                </a:ln>
                <a:solidFill>
                  <a:srgbClr val="464646"/>
                </a:solidFill>
                <a:effectLst/>
                <a:latin typeface="Lexia Readable" pitchFamily="2" charset="0"/>
                <a:ea typeface="Times New Roman" pitchFamily="18" charset="0"/>
                <a:cs typeface="Times New Roman" pitchFamily="18" charset="0"/>
              </a:rPr>
              <a:t> Il detto intero è in forma interrogativa: “Qual buon vento ti porta?”</a:t>
            </a:r>
            <a:endParaRPr kumimoji="0" lang="it-IT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8433" name="AutoShape 1"/>
          <p:cNvSpPr>
            <a:spLocks noChangeArrowheads="1"/>
          </p:cNvSpPr>
          <p:nvPr/>
        </p:nvSpPr>
        <p:spPr bwMode="auto">
          <a:xfrm>
            <a:off x="611560" y="4653136"/>
            <a:ext cx="2592288" cy="1362075"/>
          </a:xfrm>
          <a:prstGeom prst="wedgeEllipseCallout">
            <a:avLst>
              <a:gd name="adj1" fmla="val 39762"/>
              <a:gd name="adj2" fmla="val -22117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it-IT" sz="1000" dirty="0" smtClean="0">
                <a:solidFill>
                  <a:srgbClr val="0F243E"/>
                </a:solidFill>
                <a:latin typeface="Lexia Readable" pitchFamily="2" charset="0"/>
                <a:ea typeface="Times New Roman" pitchFamily="18" charset="0"/>
                <a:cs typeface="Times New Roman" pitchFamily="18" charset="0"/>
              </a:rPr>
              <a:t>Botte piccola vino buono ...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kumimoji="0" lang="it-IT" sz="1000" b="0" i="0" u="none" strike="noStrike" cap="none" normalizeH="0" baseline="0" dirty="0" smtClean="0">
              <a:ln>
                <a:noFill/>
              </a:ln>
              <a:solidFill>
                <a:srgbClr val="0F243E"/>
              </a:solidFill>
              <a:effectLst/>
              <a:latin typeface="Lexia Readable" pitchFamily="2" charset="0"/>
              <a:ea typeface="Times New Roman" pitchFamily="18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it-IT" sz="1000" b="0" i="0" u="none" strike="noStrike" cap="none" normalizeH="0" baseline="0" dirty="0" smtClean="0">
                <a:ln>
                  <a:noFill/>
                </a:ln>
                <a:solidFill>
                  <a:srgbClr val="464646"/>
                </a:solidFill>
                <a:effectLst/>
                <a:latin typeface="Lexia Readable" pitchFamily="2" charset="0"/>
                <a:ea typeface="Times New Roman" pitchFamily="18" charset="0"/>
                <a:cs typeface="Times New Roman" pitchFamily="18" charset="0"/>
              </a:rPr>
              <a:t>Detto popolare che invita a prestare attenzione a cose apparentemente poco pregiate</a:t>
            </a:r>
            <a:endParaRPr kumimoji="0" lang="it-IT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8446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  <p:sp>
        <p:nvSpPr>
          <p:cNvPr id="18448" name="Rectangle 16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200" b="0" i="0" u="none" strike="noStrike" cap="none" normalizeH="0" baseline="0" dirty="0" smtClean="0">
              <a:ln>
                <a:noFill/>
              </a:ln>
              <a:solidFill>
                <a:srgbClr val="17365D"/>
              </a:solidFill>
              <a:effectLst/>
              <a:latin typeface="Lexia Readable" pitchFamily="2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sz="1200" b="0" i="0" u="none" strike="noStrike" cap="none" normalizeH="0" baseline="0" dirty="0" smtClean="0">
                <a:ln>
                  <a:noFill/>
                </a:ln>
                <a:solidFill>
                  <a:srgbClr val="17365D"/>
                </a:solidFill>
                <a:effectLst/>
                <a:latin typeface="Lexia Readable" pitchFamily="2" charset="0"/>
                <a:ea typeface="Times New Roman" pitchFamily="18" charset="0"/>
                <a:cs typeface="Times New Roman" pitchFamily="18" charset="0"/>
              </a:rPr>
              <a:t>LESSICO ESPANSIVO  </a:t>
            </a:r>
            <a:r>
              <a:rPr kumimoji="0" lang="it-IT" sz="1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Lexia Readable" pitchFamily="2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it-IT" sz="1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Lexia Readable" pitchFamily="2" charset="0"/>
                <a:ea typeface="Times New Roman" pitchFamily="18" charset="0"/>
                <a:cs typeface="Arial" pitchFamily="34" charset="0"/>
              </a:rPr>
              <a:t>-</a:t>
            </a:r>
            <a:r>
              <a:rPr kumimoji="0" lang="it-IT" sz="1200" b="0" i="0" u="none" strike="noStrike" cap="none" normalizeH="0" baseline="0" dirty="0" smtClean="0">
                <a:ln>
                  <a:noFill/>
                </a:ln>
                <a:solidFill>
                  <a:srgbClr val="17365D"/>
                </a:solidFill>
                <a:effectLst/>
                <a:latin typeface="Lexia Readable" pitchFamily="2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it-IT" sz="900" b="1" i="0" u="none" strike="noStrike" cap="none" normalizeH="0" baseline="0" dirty="0" smtClean="0">
                <a:ln>
                  <a:noFill/>
                </a:ln>
                <a:solidFill>
                  <a:srgbClr val="17365D"/>
                </a:solidFill>
                <a:effectLst/>
                <a:latin typeface="Lexia Readable" pitchFamily="2" charset="0"/>
                <a:ea typeface="Times New Roman" pitchFamily="18" charset="0"/>
                <a:cs typeface="Times New Roman" pitchFamily="18" charset="0"/>
              </a:rPr>
              <a:t>Modi di dire</a:t>
            </a:r>
            <a:r>
              <a:rPr kumimoji="0" lang="it-IT" sz="9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Lexia Readable" pitchFamily="2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it-IT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8451" name="Rectangle 19"/>
          <p:cNvSpPr>
            <a:spLocks noChangeArrowheads="1"/>
          </p:cNvSpPr>
          <p:nvPr/>
        </p:nvSpPr>
        <p:spPr bwMode="auto">
          <a:xfrm>
            <a:off x="0" y="4572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695950" algn="l"/>
              </a:tabLst>
            </a:pPr>
            <a:r>
              <a:rPr kumimoji="0" lang="it-IT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it-IT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it-IT" sz="12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695950" algn="l"/>
              </a:tabLst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8452" name="Rectangle 20"/>
          <p:cNvSpPr>
            <a:spLocks noChangeArrowheads="1"/>
          </p:cNvSpPr>
          <p:nvPr/>
        </p:nvSpPr>
        <p:spPr bwMode="auto">
          <a:xfrm>
            <a:off x="0" y="90872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695950" algn="l"/>
              </a:tabLst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8454" name="Rectangle 22"/>
          <p:cNvSpPr>
            <a:spLocks noChangeArrowheads="1"/>
          </p:cNvSpPr>
          <p:nvPr/>
        </p:nvSpPr>
        <p:spPr bwMode="auto">
          <a:xfrm>
            <a:off x="0" y="13716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12696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it-IT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it-IT" sz="12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8456" name="Rectangle 24"/>
          <p:cNvSpPr>
            <a:spLocks noChangeArrowheads="1"/>
          </p:cNvSpPr>
          <p:nvPr/>
        </p:nvSpPr>
        <p:spPr bwMode="auto">
          <a:xfrm>
            <a:off x="0" y="3501008"/>
            <a:ext cx="604867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276350" algn="l"/>
              </a:tabLst>
            </a:pPr>
            <a:r>
              <a:rPr kumimoji="0" lang="it-IT" sz="1000" b="0" i="0" u="none" strike="noStrike" cap="none" normalizeH="0" baseline="0" dirty="0" smtClean="0">
                <a:ln>
                  <a:noFill/>
                </a:ln>
                <a:solidFill>
                  <a:srgbClr val="0F243E"/>
                </a:solidFill>
                <a:effectLst/>
                <a:latin typeface="Lexia Readable" pitchFamily="2" charset="0"/>
                <a:ea typeface="Times New Roman" pitchFamily="18" charset="0"/>
                <a:cs typeface="Arial" pitchFamily="34" charset="0"/>
              </a:rPr>
              <a:t>Ti ha dato di volta il cervello          </a:t>
            </a:r>
            <a:r>
              <a:rPr kumimoji="0" lang="it-IT" sz="1100" b="0" i="0" u="none" strike="noStrike" cap="none" normalizeH="0" baseline="0" dirty="0" smtClean="0">
                <a:ln>
                  <a:noFill/>
                </a:ln>
                <a:solidFill>
                  <a:srgbClr val="17365D"/>
                </a:solidFill>
                <a:effectLst/>
                <a:latin typeface="Lexia Readable" pitchFamily="2" charset="0"/>
                <a:ea typeface="Times New Roman" pitchFamily="18" charset="0"/>
                <a:cs typeface="Arial" pitchFamily="34" charset="0"/>
              </a:rPr>
              <a:t>Ti si è capovolto il cervello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276350" algn="l"/>
              </a:tabLst>
            </a:pPr>
            <a:endParaRPr lang="it-IT" sz="1100" dirty="0" smtClean="0">
              <a:solidFill>
                <a:srgbClr val="17365D"/>
              </a:solidFill>
              <a:latin typeface="Lexia Readable" pitchFamily="2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276350" algn="l"/>
              </a:tabLst>
            </a:pPr>
            <a:endParaRPr kumimoji="0" lang="it-IT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276350" algn="l"/>
              </a:tabLst>
            </a:pPr>
            <a:endParaRPr kumimoji="0" lang="it-IT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8459" name="Rectangle 27"/>
          <p:cNvSpPr>
            <a:spLocks noChangeArrowheads="1"/>
          </p:cNvSpPr>
          <p:nvPr/>
        </p:nvSpPr>
        <p:spPr bwMode="auto">
          <a:xfrm>
            <a:off x="0" y="22860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276350" algn="l"/>
              </a:tabLst>
            </a:pPr>
            <a:endParaRPr kumimoji="0" lang="it-IT" sz="12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276350" algn="l"/>
              </a:tabLst>
            </a:pPr>
            <a:r>
              <a:rPr kumimoji="0" lang="it-IT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	</a:t>
            </a:r>
            <a:endParaRPr kumimoji="0" lang="it-IT" sz="12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276350" algn="l"/>
              </a:tabLst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8461" name="Rectangle 29"/>
          <p:cNvSpPr>
            <a:spLocks noChangeArrowheads="1"/>
          </p:cNvSpPr>
          <p:nvPr/>
        </p:nvSpPr>
        <p:spPr bwMode="auto">
          <a:xfrm>
            <a:off x="0" y="1093367"/>
            <a:ext cx="6936514" cy="23852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686550" algn="l"/>
              </a:tabLst>
            </a:pPr>
            <a:endParaRPr kumimoji="0" lang="it-IT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686550" algn="l"/>
              </a:tabLst>
            </a:pPr>
            <a:r>
              <a:rPr kumimoji="0" lang="it-IT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it-IT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it-IT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686550" algn="l"/>
              </a:tabLst>
            </a:pPr>
            <a:r>
              <a:rPr kumimoji="0" lang="it-IT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	</a:t>
            </a:r>
            <a:endParaRPr kumimoji="0" lang="it-IT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686550" algn="l"/>
              </a:tabLst>
            </a:pPr>
            <a:r>
              <a:rPr kumimoji="0" lang="it-IT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	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686550" algn="l"/>
              </a:tabLst>
            </a:pPr>
            <a:endParaRPr lang="it-IT" sz="1200" dirty="0" smtClean="0">
              <a:latin typeface="Arial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686550" algn="l"/>
              </a:tabLst>
            </a:pPr>
            <a:endParaRPr kumimoji="0" lang="it-IT" sz="1200" b="0" i="0" u="none" strike="noStrike" cap="none" normalizeH="0" baseline="0" dirty="0" smtClean="0">
              <a:ln>
                <a:noFill/>
              </a:ln>
              <a:solidFill>
                <a:srgbClr val="0F243E"/>
              </a:solidFill>
              <a:effectLst/>
              <a:latin typeface="Arial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686550" algn="l"/>
              </a:tabLst>
            </a:pPr>
            <a:endParaRPr lang="it-IT" sz="1200" dirty="0" smtClean="0">
              <a:solidFill>
                <a:srgbClr val="0F243E"/>
              </a:solidFill>
              <a:latin typeface="Arial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686550" algn="l"/>
              </a:tabLst>
            </a:pPr>
            <a:endParaRPr kumimoji="0" lang="it-IT" sz="1200" b="0" i="0" u="none" strike="noStrike" cap="none" normalizeH="0" baseline="0" dirty="0" smtClean="0">
              <a:ln>
                <a:noFill/>
              </a:ln>
              <a:solidFill>
                <a:srgbClr val="0F243E"/>
              </a:solidFill>
              <a:effectLst/>
              <a:latin typeface="Arial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686550" algn="l"/>
              </a:tabLst>
            </a:pPr>
            <a:endParaRPr lang="it-IT" sz="1200" dirty="0" smtClean="0">
              <a:solidFill>
                <a:srgbClr val="0F243E"/>
              </a:solidFill>
              <a:latin typeface="Arial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686550" algn="l"/>
              </a:tabLst>
            </a:pPr>
            <a:r>
              <a:rPr kumimoji="0" lang="it-IT" sz="900" b="0" i="0" u="none" strike="noStrike" cap="none" normalizeH="0" baseline="0" dirty="0" smtClean="0">
                <a:ln>
                  <a:noFill/>
                </a:ln>
                <a:solidFill>
                  <a:srgbClr val="0F243E"/>
                </a:solidFill>
                <a:effectLst/>
                <a:latin typeface="Lexia Readable" pitchFamily="2" charset="0"/>
                <a:ea typeface="Times New Roman" pitchFamily="18" charset="0"/>
                <a:cs typeface="Times New Roman" pitchFamily="18" charset="0"/>
              </a:rPr>
              <a:t>                     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686550" algn="l"/>
              </a:tabLst>
            </a:pPr>
            <a:endParaRPr lang="it-IT" sz="900" dirty="0" smtClean="0">
              <a:solidFill>
                <a:srgbClr val="0F243E"/>
              </a:solidFill>
              <a:latin typeface="Lexia Readable" pitchFamily="2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686550" algn="l"/>
              </a:tabLst>
            </a:pPr>
            <a:r>
              <a:rPr kumimoji="0" lang="it-IT" sz="900" b="0" i="0" u="none" strike="noStrike" cap="none" normalizeH="0" baseline="0" dirty="0" smtClean="0">
                <a:ln>
                  <a:noFill/>
                </a:ln>
                <a:solidFill>
                  <a:srgbClr val="0F243E"/>
                </a:solidFill>
                <a:effectLst/>
                <a:latin typeface="Lexia Readable" pitchFamily="2" charset="0"/>
                <a:ea typeface="Times New Roman" pitchFamily="18" charset="0"/>
                <a:cs typeface="Times New Roman" pitchFamily="18" charset="0"/>
              </a:rPr>
              <a:t>                                                                                                                                          </a:t>
            </a:r>
            <a:endParaRPr kumimoji="0" lang="it-IT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tangolo 6"/>
          <p:cNvSpPr/>
          <p:nvPr/>
        </p:nvSpPr>
        <p:spPr>
          <a:xfrm>
            <a:off x="1547668" y="188640"/>
            <a:ext cx="5200334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it-IT" sz="40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Giovani gamberi cl. 1^A</a:t>
            </a:r>
          </a:p>
          <a:p>
            <a:pPr algn="ctr"/>
            <a:r>
              <a:rPr lang="it-IT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Spina </a:t>
            </a:r>
            <a:r>
              <a:rPr lang="it-IT" sz="2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Gerarda</a:t>
            </a:r>
            <a:r>
              <a:rPr lang="it-IT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– Contorsi Maria </a:t>
            </a:r>
            <a:endParaRPr lang="it-IT" sz="2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17413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624" y="1268760"/>
            <a:ext cx="5756631" cy="4775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36737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ttangolo 5"/>
          <p:cNvSpPr/>
          <p:nvPr/>
        </p:nvSpPr>
        <p:spPr>
          <a:xfrm>
            <a:off x="1907704" y="0"/>
            <a:ext cx="4382931" cy="923330"/>
          </a:xfrm>
          <a:prstGeom prst="rect">
            <a:avLst/>
          </a:prstGeom>
          <a:solidFill>
            <a:srgbClr val="FFFF00"/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it-IT" sz="5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...Avanti tutta!</a:t>
            </a:r>
            <a:endParaRPr lang="it-IT" sz="54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3" cstate="print"/>
          <a:srcRect l="5051" t="5688" r="8081" b="8282"/>
          <a:stretch>
            <a:fillRect/>
          </a:stretch>
        </p:blipFill>
        <p:spPr bwMode="auto">
          <a:xfrm>
            <a:off x="1115616" y="1412776"/>
            <a:ext cx="6192688" cy="5445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0" y="199093"/>
            <a:ext cx="8238153" cy="1200329"/>
          </a:xfrm>
          <a:prstGeom prst="rect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i="0" u="none" strike="noStrike" cap="none" normalizeH="0" baseline="0" dirty="0" smtClean="0">
                <a:ln>
                  <a:noFill/>
                </a:ln>
                <a:solidFill>
                  <a:srgbClr val="17365D"/>
                </a:solidFill>
                <a:effectLst/>
                <a:latin typeface="Lexia Readable" pitchFamily="2" charset="0"/>
                <a:ea typeface="Times New Roman" pitchFamily="18" charset="0"/>
                <a:cs typeface="Arial" pitchFamily="34" charset="0"/>
              </a:rPr>
              <a:t>...”Andrà lontano? Farà fortuna? Raddrizzerà tutte le cose storte di questo mondo? Noi non lo sappiamo, perché egli sta ancora marciando con il coraggio e la decisione del primo giorno. Possiamo solo augurargli, di tutto cuore: </a:t>
            </a:r>
            <a:r>
              <a:rPr kumimoji="0" lang="it-IT" i="0" u="none" strike="noStrike" cap="none" normalizeH="0" dirty="0" smtClean="0">
                <a:ln>
                  <a:noFill/>
                </a:ln>
                <a:solidFill>
                  <a:srgbClr val="17365D"/>
                </a:solidFill>
                <a:effectLst/>
                <a:latin typeface="Lexia Readable" pitchFamily="2" charset="0"/>
                <a:ea typeface="Times New Roman" pitchFamily="18" charset="0"/>
                <a:cs typeface="Arial" pitchFamily="34" charset="0"/>
              </a:rPr>
              <a:t>  </a:t>
            </a:r>
            <a:r>
              <a:rPr kumimoji="0" lang="it-IT" i="0" u="none" strike="noStrike" cap="none" normalizeH="0" baseline="0" dirty="0" smtClean="0">
                <a:ln>
                  <a:noFill/>
                </a:ln>
                <a:solidFill>
                  <a:srgbClr val="17365D"/>
                </a:solidFill>
                <a:effectLst/>
                <a:latin typeface="Lexia Readable" pitchFamily="2" charset="0"/>
                <a:ea typeface="Times New Roman" pitchFamily="18" charset="0"/>
                <a:cs typeface="Arial" pitchFamily="34" charset="0"/>
              </a:rPr>
              <a:t>- Buon viaggio! “   (Gianni</a:t>
            </a:r>
            <a:r>
              <a:rPr kumimoji="0" lang="it-IT" i="0" u="none" strike="noStrike" cap="none" normalizeH="0" dirty="0" smtClean="0">
                <a:ln>
                  <a:noFill/>
                </a:ln>
                <a:solidFill>
                  <a:srgbClr val="17365D"/>
                </a:solidFill>
                <a:effectLst/>
                <a:latin typeface="Lexia Readable" pitchFamily="2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it-IT" i="0" u="none" strike="noStrike" cap="none" normalizeH="0" dirty="0" err="1" smtClean="0">
                <a:ln>
                  <a:noFill/>
                </a:ln>
                <a:solidFill>
                  <a:srgbClr val="17365D"/>
                </a:solidFill>
                <a:effectLst/>
                <a:latin typeface="Lexia Readable" pitchFamily="2" charset="0"/>
                <a:ea typeface="Times New Roman" pitchFamily="18" charset="0"/>
                <a:cs typeface="Arial" pitchFamily="34" charset="0"/>
              </a:rPr>
              <a:t>Rodari</a:t>
            </a:r>
            <a:r>
              <a:rPr kumimoji="0" lang="it-IT" i="0" u="none" strike="noStrike" cap="none" normalizeH="0" dirty="0" smtClean="0">
                <a:ln>
                  <a:noFill/>
                </a:ln>
                <a:solidFill>
                  <a:srgbClr val="17365D"/>
                </a:solidFill>
                <a:effectLst/>
                <a:latin typeface="Lexia Readable" pitchFamily="2" charset="0"/>
                <a:ea typeface="Times New Roman" pitchFamily="18" charset="0"/>
                <a:cs typeface="Arial" pitchFamily="34" charset="0"/>
              </a:rPr>
              <a:t>)</a:t>
            </a:r>
            <a:endParaRPr kumimoji="0" lang="it-IT" sz="32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Users\masmonti\Desktop\DOC SPER 2015\AURIGEMMA\PRIMARIA\DSCF6073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l="5000" t="14667"/>
          <a:stretch>
            <a:fillRect/>
          </a:stretch>
        </p:blipFill>
        <p:spPr bwMode="auto">
          <a:xfrm>
            <a:off x="0" y="404664"/>
            <a:ext cx="5771891" cy="3888432"/>
          </a:xfrm>
          <a:prstGeom prst="rect">
            <a:avLst/>
          </a:prstGeom>
          <a:noFill/>
        </p:spPr>
      </p:pic>
      <p:pic>
        <p:nvPicPr>
          <p:cNvPr id="19461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55976" y="2420888"/>
            <a:ext cx="3981450" cy="406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ttangolo 7"/>
          <p:cNvSpPr/>
          <p:nvPr/>
        </p:nvSpPr>
        <p:spPr>
          <a:xfrm>
            <a:off x="6084168" y="476672"/>
            <a:ext cx="2339384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it-IT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Il gioco </a:t>
            </a:r>
            <a:endParaRPr lang="it-IT" sz="5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9462" name="Picture 6"/>
          <p:cNvPicPr>
            <a:picLocks noChangeAspect="1" noChangeArrowheads="1"/>
          </p:cNvPicPr>
          <p:nvPr/>
        </p:nvPicPr>
        <p:blipFill>
          <a:blip r:embed="rId5" cstate="print"/>
          <a:srcRect l="4295"/>
          <a:stretch>
            <a:fillRect/>
          </a:stretch>
        </p:blipFill>
        <p:spPr bwMode="auto">
          <a:xfrm>
            <a:off x="251519" y="4365104"/>
            <a:ext cx="1118569" cy="1080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Immagine 9" descr="C:\Users\masmonti\Desktop\DOC SPER 2015\AURIGEMMA\PRIMARIA\DSCF6082.JPG"/>
          <p:cNvPicPr/>
          <p:nvPr/>
        </p:nvPicPr>
        <p:blipFill>
          <a:blip r:embed="rId6" cstate="print"/>
          <a:srcRect l="35918" t="19317" r="25410" b="24844"/>
          <a:stretch>
            <a:fillRect/>
          </a:stretch>
        </p:blipFill>
        <p:spPr bwMode="auto">
          <a:xfrm>
            <a:off x="1475656" y="4581128"/>
            <a:ext cx="1296144" cy="12669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Immagine 10" descr="C:\Users\masmonti\Desktop\DOC SPER 2015\AURIGEMMA\PRIMARIA\DSCF6081.JPG"/>
          <p:cNvPicPr/>
          <p:nvPr/>
        </p:nvPicPr>
        <p:blipFill>
          <a:blip r:embed="rId7" cstate="print"/>
          <a:srcRect l="35476" t="25680" r="27172" b="22792"/>
          <a:stretch>
            <a:fillRect/>
          </a:stretch>
        </p:blipFill>
        <p:spPr bwMode="auto">
          <a:xfrm>
            <a:off x="2915816" y="5157192"/>
            <a:ext cx="1224136" cy="1296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tangolo 3"/>
          <p:cNvSpPr/>
          <p:nvPr/>
        </p:nvSpPr>
        <p:spPr>
          <a:xfrm rot="21047662">
            <a:off x="484970" y="632687"/>
            <a:ext cx="3793026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it-IT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Sc. Secondaria 1^ grado </a:t>
            </a:r>
            <a:endParaRPr lang="it-IT" sz="28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" name="Rettangolo 4"/>
          <p:cNvSpPr/>
          <p:nvPr/>
        </p:nvSpPr>
        <p:spPr>
          <a:xfrm>
            <a:off x="3707904" y="1196752"/>
            <a:ext cx="396044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2400" dirty="0" smtClean="0">
                <a:solidFill>
                  <a:schemeClr val="accent1"/>
                </a:solidFill>
              </a:rPr>
              <a:t>Le regole della natura  cl 1^</a:t>
            </a:r>
          </a:p>
          <a:p>
            <a:r>
              <a:rPr lang="it-IT" sz="1600" dirty="0" smtClean="0">
                <a:solidFill>
                  <a:schemeClr val="accent1"/>
                </a:solidFill>
              </a:rPr>
              <a:t>Doc. Di Matteo Daniela , Lombardi Anna </a:t>
            </a:r>
            <a:endParaRPr lang="it-IT" sz="1600" dirty="0"/>
          </a:p>
        </p:txBody>
      </p:sp>
      <p:pic>
        <p:nvPicPr>
          <p:cNvPr id="6" name="Segnaposto contenuto 4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19" y="2564904"/>
            <a:ext cx="7276265" cy="410445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egnaposto contenuto 3" descr="classif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3230479" y="1741405"/>
            <a:ext cx="2042814" cy="4779711"/>
          </a:xfrm>
        </p:spPr>
      </p:pic>
      <p:pic>
        <p:nvPicPr>
          <p:cNvPr id="5" name="Immagine 4" descr="insetti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34855" y="1694670"/>
            <a:ext cx="2015854" cy="4778320"/>
          </a:xfrm>
          <a:prstGeom prst="rect">
            <a:avLst/>
          </a:prstGeom>
        </p:spPr>
      </p:pic>
      <p:pic>
        <p:nvPicPr>
          <p:cNvPr id="6" name="Immagine 5" descr="vermi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633975" y="1744579"/>
            <a:ext cx="2893219" cy="4824663"/>
          </a:xfrm>
          <a:prstGeom prst="rect">
            <a:avLst/>
          </a:prstGeom>
        </p:spPr>
      </p:pic>
      <p:sp>
        <p:nvSpPr>
          <p:cNvPr id="7" name="Titolo 1"/>
          <p:cNvSpPr txBox="1">
            <a:spLocks/>
          </p:cNvSpPr>
          <p:nvPr/>
        </p:nvSpPr>
        <p:spPr>
          <a:xfrm>
            <a:off x="467544" y="332656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ECCOCI AL LAVORO!   </a:t>
            </a:r>
            <a:endParaRPr kumimoji="0" lang="it-IT" sz="44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17410" name="Picture 2" descr="C:\Users\masmonti\Pictures\ControlCenter4\Scan\CCI12062015_000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1566353" y="-1305704"/>
            <a:ext cx="6048671" cy="91813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masmonti\Desktop\DOC SPER 2015\Immagine 1^ pa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6930" y="548680"/>
            <a:ext cx="8777070" cy="53405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egnaposto contenuto 3" descr="michi2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0" y="1124744"/>
            <a:ext cx="8964488" cy="4351338"/>
          </a:xfrm>
        </p:spPr>
      </p:pic>
      <p:sp>
        <p:nvSpPr>
          <p:cNvPr id="3" name="Rettangolo 2"/>
          <p:cNvSpPr/>
          <p:nvPr/>
        </p:nvSpPr>
        <p:spPr>
          <a:xfrm rot="21119102">
            <a:off x="2561654" y="259735"/>
            <a:ext cx="382263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t-IT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Compito autentico Mappe mentali  Sec. 1^ grado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egnaposto contenuto 3" descr="laura 1.jpg"/>
          <p:cNvPicPr>
            <a:picLocks noGrp="1" noChangeAspect="1"/>
          </p:cNvPicPr>
          <p:nvPr>
            <p:ph idx="4294967295"/>
          </p:nvPr>
        </p:nvPicPr>
        <p:blipFill>
          <a:blip r:embed="rId3" cstate="print"/>
          <a:stretch>
            <a:fillRect/>
          </a:stretch>
        </p:blipFill>
        <p:spPr>
          <a:xfrm>
            <a:off x="0" y="836711"/>
            <a:ext cx="9201511" cy="6021289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egnaposto contenuto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91113"/>
            <a:ext cx="9144000" cy="6366887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egnaposto contenuto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425"/>
          <a:stretch>
            <a:fillRect/>
          </a:stretch>
        </p:blipFill>
        <p:spPr>
          <a:xfrm>
            <a:off x="-180528" y="0"/>
            <a:ext cx="9540552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contenuto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it-IT" dirty="0"/>
          </a:p>
        </p:txBody>
      </p:sp>
      <p:pic>
        <p:nvPicPr>
          <p:cNvPr id="6" name="Segnaposto contenuto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063" r="4029"/>
          <a:stretch>
            <a:fillRect/>
          </a:stretch>
        </p:blipFill>
        <p:spPr>
          <a:xfrm>
            <a:off x="-396552" y="0"/>
            <a:ext cx="10009112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it-IT" dirty="0" smtClean="0">
                <a:solidFill>
                  <a:schemeClr val="accent4">
                    <a:lumMod val="50000"/>
                  </a:schemeClr>
                </a:solidFill>
              </a:rPr>
              <a:t>ANCORA VERMI!!</a:t>
            </a:r>
            <a:endParaRPr lang="it-IT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4" name="Segnaposto contenuto 3" descr="michi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755576" y="1988840"/>
            <a:ext cx="7424057" cy="3779520"/>
          </a:xfrm>
        </p:spPr>
      </p:pic>
      <p:pic>
        <p:nvPicPr>
          <p:cNvPr id="5" name="Immagine 4" descr="amo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68973" y="217715"/>
            <a:ext cx="1048942" cy="1959429"/>
          </a:xfrm>
          <a:prstGeom prst="rect">
            <a:avLst/>
          </a:prstGeom>
        </p:spPr>
      </p:pic>
      <p:pic>
        <p:nvPicPr>
          <p:cNvPr id="6" name="Immagine 5" descr="ver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600825" y="465365"/>
            <a:ext cx="1574347" cy="123280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it-IT" sz="8000" dirty="0" smtClean="0">
                <a:solidFill>
                  <a:srgbClr val="C00000"/>
                </a:solidFill>
              </a:rPr>
              <a:t>I VERMI</a:t>
            </a:r>
            <a:endParaRPr lang="it-IT" sz="8000" dirty="0">
              <a:solidFill>
                <a:srgbClr val="C00000"/>
              </a:solidFill>
            </a:endParaRPr>
          </a:p>
        </p:txBody>
      </p:sp>
      <p:pic>
        <p:nvPicPr>
          <p:cNvPr id="4" name="Segnaposto contenuto 3" descr="File0010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 rot="5400000">
            <a:off x="2451101" y="292102"/>
            <a:ext cx="4557483" cy="7543800"/>
          </a:xfrm>
        </p:spPr>
      </p:pic>
      <p:pic>
        <p:nvPicPr>
          <p:cNvPr id="5" name="Immagine 4" descr="laurea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973285" y="1480458"/>
            <a:ext cx="1413953" cy="188685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68942"/>
            <a:ext cx="8867105" cy="6189351"/>
          </a:xfrm>
          <a:prstGeom prst="rect">
            <a:avLst/>
          </a:prstGeom>
        </p:spPr>
      </p:pic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it-IT" dirty="0" smtClean="0"/>
              <a:t>I MIRIAPODI</a:t>
            </a:r>
            <a:endParaRPr lang="it-IT" dirty="0"/>
          </a:p>
        </p:txBody>
      </p:sp>
      <p:pic>
        <p:nvPicPr>
          <p:cNvPr id="8" name="Segnaposto contenuto 7"/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2934" y="4572000"/>
            <a:ext cx="1953126" cy="1886292"/>
          </a:xfrm>
        </p:spPr>
      </p:pic>
    </p:spTree>
    <p:extLst>
      <p:ext uri="{BB962C8B-B14F-4D97-AF65-F5344CB8AC3E}">
        <p14:creationId xmlns="" xmlns:p14="http://schemas.microsoft.com/office/powerpoint/2010/main" val="2960526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it-IT" sz="9600" dirty="0" smtClean="0">
                <a:solidFill>
                  <a:srgbClr val="FF0000"/>
                </a:solidFill>
              </a:rPr>
              <a:t>ARACNIDI</a:t>
            </a:r>
            <a:endParaRPr lang="it-IT" sz="9600" dirty="0">
              <a:solidFill>
                <a:srgbClr val="FF0000"/>
              </a:solidFill>
            </a:endParaRPr>
          </a:p>
        </p:txBody>
      </p:sp>
      <p:pic>
        <p:nvPicPr>
          <p:cNvPr id="4" name="Segnaposto contenuto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702"/>
          <a:stretch>
            <a:fillRect/>
          </a:stretch>
        </p:blipFill>
        <p:spPr>
          <a:xfrm>
            <a:off x="251520" y="1844824"/>
            <a:ext cx="4926658" cy="4678207"/>
          </a:xfrm>
        </p:spPr>
      </p:pic>
      <p:pic>
        <p:nvPicPr>
          <p:cNvPr id="5" name="Immagin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9661" y="232230"/>
            <a:ext cx="1757363" cy="1952625"/>
          </a:xfrm>
          <a:prstGeom prst="rect">
            <a:avLst/>
          </a:prstGeom>
        </p:spPr>
      </p:pic>
      <p:pic>
        <p:nvPicPr>
          <p:cNvPr id="6" name="Immagine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119" y="204430"/>
            <a:ext cx="1497169" cy="1486258"/>
          </a:xfrm>
          <a:prstGeom prst="rect">
            <a:avLst/>
          </a:prstGeom>
        </p:spPr>
      </p:pic>
      <p:pic>
        <p:nvPicPr>
          <p:cNvPr id="7" name="Immagine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0192" y="2462046"/>
            <a:ext cx="2260242" cy="3130013"/>
          </a:xfrm>
          <a:prstGeom prst="rect">
            <a:avLst/>
          </a:prstGeom>
        </p:spPr>
      </p:pic>
      <p:pic>
        <p:nvPicPr>
          <p:cNvPr id="8" name="Immagine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7983" y="1690688"/>
            <a:ext cx="1625002" cy="147751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272360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-828600" y="476672"/>
            <a:ext cx="8229600" cy="1143000"/>
          </a:xfrm>
        </p:spPr>
        <p:txBody>
          <a:bodyPr/>
          <a:lstStyle/>
          <a:p>
            <a:r>
              <a:rPr lang="it-IT" dirty="0" smtClean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INVERTEBRATI PERICOLOSI</a:t>
            </a:r>
            <a:endParaRPr lang="it-IT" dirty="0">
              <a:solidFill>
                <a:schemeClr val="accent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Segnaposto contenuto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04864"/>
            <a:ext cx="6819409" cy="4351338"/>
          </a:xfrm>
        </p:spPr>
      </p:pic>
      <p:pic>
        <p:nvPicPr>
          <p:cNvPr id="5" name="Immagin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4972" y="1"/>
            <a:ext cx="2328253" cy="2133600"/>
          </a:xfrm>
          <a:prstGeom prst="rect">
            <a:avLst/>
          </a:prstGeom>
        </p:spPr>
      </p:pic>
      <p:pic>
        <p:nvPicPr>
          <p:cNvPr id="6" name="Immagine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8695" y="2969587"/>
            <a:ext cx="1964531" cy="243954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323510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C:\Users\masmonti\Desktop\DOC SPER 2015\INFANZIA\10995798_469070163244651_7300159604710226565_n.jpg"/>
          <p:cNvPicPr>
            <a:picLocks noChangeAspect="1" noChangeArrowheads="1"/>
          </p:cNvPicPr>
          <p:nvPr/>
        </p:nvPicPr>
        <p:blipFill>
          <a:blip r:embed="rId3" cstate="print">
            <a:lum bright="30000" contrast="20000"/>
          </a:blip>
          <a:srcRect/>
          <a:stretch>
            <a:fillRect/>
          </a:stretch>
        </p:blipFill>
        <p:spPr bwMode="auto">
          <a:xfrm>
            <a:off x="971600" y="1268760"/>
            <a:ext cx="7452320" cy="5589240"/>
          </a:xfrm>
          <a:prstGeom prst="rect">
            <a:avLst/>
          </a:prstGeom>
          <a:noFill/>
        </p:spPr>
      </p:pic>
      <p:sp>
        <p:nvSpPr>
          <p:cNvPr id="5" name="Rettangolo 4"/>
          <p:cNvSpPr/>
          <p:nvPr/>
        </p:nvSpPr>
        <p:spPr>
          <a:xfrm rot="21119102">
            <a:off x="1023361" y="-9489"/>
            <a:ext cx="302105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t-IT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Compito autentico Mappe mentali Infanzia  “</a:t>
            </a:r>
            <a:r>
              <a:rPr lang="it-IT" sz="2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Agazzi</a:t>
            </a:r>
            <a:r>
              <a:rPr lang="it-IT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”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-540568" y="0"/>
            <a:ext cx="8811564" cy="1325563"/>
          </a:xfrm>
        </p:spPr>
        <p:txBody>
          <a:bodyPr>
            <a:noAutofit/>
          </a:bodyPr>
          <a:lstStyle/>
          <a:p>
            <a:r>
              <a:rPr lang="it-IT" sz="9600" dirty="0" smtClean="0">
                <a:solidFill>
                  <a:schemeClr val="accent1"/>
                </a:solidFill>
              </a:rPr>
              <a:t>INSETTI</a:t>
            </a:r>
            <a:endParaRPr lang="it-IT" sz="9600" dirty="0">
              <a:solidFill>
                <a:schemeClr val="accent1"/>
              </a:solidFill>
            </a:endParaRPr>
          </a:p>
        </p:txBody>
      </p:sp>
      <p:pic>
        <p:nvPicPr>
          <p:cNvPr id="4" name="Segnaposto contenuto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4665" r="7461"/>
          <a:stretch>
            <a:fillRect/>
          </a:stretch>
        </p:blipFill>
        <p:spPr>
          <a:xfrm>
            <a:off x="0" y="1556792"/>
            <a:ext cx="5646946" cy="4694002"/>
          </a:xfrm>
        </p:spPr>
      </p:pic>
      <p:pic>
        <p:nvPicPr>
          <p:cNvPr id="5" name="Immagin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2120" y="836712"/>
            <a:ext cx="3284676" cy="332532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871711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magine 7" descr="ale.jpg"/>
          <p:cNvPicPr>
            <a:picLocks noChangeAspect="1"/>
          </p:cNvPicPr>
          <p:nvPr/>
        </p:nvPicPr>
        <p:blipFill>
          <a:blip r:embed="rId3" cstate="print"/>
          <a:srcRect l="1296"/>
          <a:stretch>
            <a:fillRect/>
          </a:stretch>
        </p:blipFill>
        <p:spPr>
          <a:xfrm>
            <a:off x="683568" y="1683657"/>
            <a:ext cx="7317432" cy="4863446"/>
          </a:xfrm>
          <a:prstGeom prst="rect">
            <a:avLst/>
          </a:prstGeom>
        </p:spPr>
      </p:pic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it-IT" sz="8800" dirty="0" smtClean="0">
                <a:solidFill>
                  <a:schemeClr val="accent1">
                    <a:lumMod val="50000"/>
                  </a:schemeClr>
                </a:solidFill>
              </a:rPr>
              <a:t>MOLLUSCHI</a:t>
            </a:r>
            <a:endParaRPr lang="it-IT" sz="8800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4" name="Segnaposto contenuto 3"/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2238811" y="1779907"/>
            <a:ext cx="49029" cy="45719"/>
          </a:xfrm>
        </p:spPr>
      </p:pic>
      <p:pic>
        <p:nvPicPr>
          <p:cNvPr id="5" name="Immagine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78" y="0"/>
            <a:ext cx="1426688" cy="1690688"/>
          </a:xfrm>
          <a:prstGeom prst="rect">
            <a:avLst/>
          </a:prstGeom>
        </p:spPr>
      </p:pic>
      <p:pic>
        <p:nvPicPr>
          <p:cNvPr id="6" name="Immagine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2160" y="1"/>
            <a:ext cx="1639440" cy="1598613"/>
          </a:xfrm>
          <a:prstGeom prst="rect">
            <a:avLst/>
          </a:prstGeom>
        </p:spPr>
      </p:pic>
      <p:pic>
        <p:nvPicPr>
          <p:cNvPr id="7" name="Immagine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0001" y="5152572"/>
            <a:ext cx="1000125" cy="150267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561924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it-IT" sz="7200" dirty="0" smtClean="0">
                <a:solidFill>
                  <a:schemeClr val="accent1"/>
                </a:solidFill>
              </a:rPr>
              <a:t>I CORDATI</a:t>
            </a:r>
            <a:endParaRPr lang="it-IT" sz="7200" dirty="0">
              <a:solidFill>
                <a:schemeClr val="accent1"/>
              </a:solidFill>
            </a:endParaRPr>
          </a:p>
        </p:txBody>
      </p:sp>
      <p:pic>
        <p:nvPicPr>
          <p:cNvPr id="6" name="Segnaposto contenuto 5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67073"/>
            <a:ext cx="4698461" cy="4351338"/>
          </a:xfrm>
        </p:spPr>
      </p:pic>
      <p:pic>
        <p:nvPicPr>
          <p:cNvPr id="8" name="Immagin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6672" y="1930401"/>
            <a:ext cx="3706586" cy="430167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630973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28650" y="278040"/>
            <a:ext cx="7886700" cy="1325563"/>
          </a:xfrm>
        </p:spPr>
        <p:txBody>
          <a:bodyPr>
            <a:normAutofit fontScale="90000"/>
          </a:bodyPr>
          <a:lstStyle/>
          <a:p>
            <a:r>
              <a:rPr lang="it-IT" sz="6000" dirty="0" smtClean="0">
                <a:solidFill>
                  <a:schemeClr val="accent1">
                    <a:lumMod val="50000"/>
                  </a:schemeClr>
                </a:solidFill>
              </a:rPr>
              <a:t>I NOSTRI ANIMALI DOMESTICI</a:t>
            </a:r>
            <a:endParaRPr lang="it-IT" sz="6000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4" name="Segnaposto contenuto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88840"/>
            <a:ext cx="6324600" cy="5436488"/>
          </a:xfrm>
        </p:spPr>
      </p:pic>
      <p:pic>
        <p:nvPicPr>
          <p:cNvPr id="5" name="Immagin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835083">
            <a:off x="5811936" y="1945002"/>
            <a:ext cx="2978128" cy="220552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60969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4" name="Segnaposto contenuto 3" descr="File0023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0" y="188639"/>
            <a:ext cx="8892480" cy="645782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 descr="cartellone.jpg"/>
          <p:cNvPicPr/>
          <p:nvPr/>
        </p:nvPicPr>
        <p:blipFill>
          <a:blip r:embed="rId3" cstate="print">
            <a:lum bright="30000" contrast="40000"/>
          </a:blip>
          <a:srcRect l="11283" t="14931" r="8162"/>
          <a:stretch>
            <a:fillRect/>
          </a:stretch>
        </p:blipFill>
        <p:spPr>
          <a:xfrm rot="10800000">
            <a:off x="0" y="0"/>
            <a:ext cx="8748464" cy="6858000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74000"/>
              </a:srgbClr>
            </a:outerShdw>
          </a:effectLst>
        </p:spPr>
      </p:pic>
      <p:sp>
        <p:nvSpPr>
          <p:cNvPr id="3" name="Rettangolo 2"/>
          <p:cNvSpPr/>
          <p:nvPr/>
        </p:nvSpPr>
        <p:spPr>
          <a:xfrm>
            <a:off x="0" y="260648"/>
            <a:ext cx="2588594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it-IT" sz="3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Complimenti!</a:t>
            </a:r>
            <a:endParaRPr lang="it-IT" sz="3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Users\masmonti\Desktop\DOC SPER 2015\INFANZIA\11058704_466262213525446_2719878102053042717_n.jpg"/>
          <p:cNvPicPr>
            <a:picLocks noChangeAspect="1" noChangeArrowheads="1"/>
          </p:cNvPicPr>
          <p:nvPr/>
        </p:nvPicPr>
        <p:blipFill>
          <a:blip r:embed="rId3" cstate="print">
            <a:lum bright="20000" contrast="10000"/>
          </a:blip>
          <a:srcRect t="33075" r="6551" b="18101"/>
          <a:stretch>
            <a:fillRect/>
          </a:stretch>
        </p:blipFill>
        <p:spPr bwMode="auto">
          <a:xfrm>
            <a:off x="1331639" y="692696"/>
            <a:ext cx="6822177" cy="47525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C:\Users\masmonti\Desktop\DOC.. SPER 2015\AURIGEMMA\INFANZIA\Maretto.jpg"/>
          <p:cNvPicPr>
            <a:picLocks noChangeAspect="1" noChangeArrowheads="1"/>
          </p:cNvPicPr>
          <p:nvPr/>
        </p:nvPicPr>
        <p:blipFill>
          <a:blip r:embed="rId3" cstate="print"/>
          <a:srcRect l="3185" t="20272"/>
          <a:stretch>
            <a:fillRect/>
          </a:stretch>
        </p:blipFill>
        <p:spPr bwMode="auto">
          <a:xfrm>
            <a:off x="395536" y="1700808"/>
            <a:ext cx="8116472" cy="4488160"/>
          </a:xfrm>
          <a:prstGeom prst="rect">
            <a:avLst/>
          </a:prstGeom>
          <a:noFill/>
        </p:spPr>
      </p:pic>
      <p:pic>
        <p:nvPicPr>
          <p:cNvPr id="5" name="Picture 3" descr="C:\Users\masmonti\Desktop\DOC SPER 2015\INFANZIA\n 4 Maretto.jpg"/>
          <p:cNvPicPr>
            <a:picLocks noChangeAspect="1" noChangeArrowheads="1"/>
          </p:cNvPicPr>
          <p:nvPr/>
        </p:nvPicPr>
        <p:blipFill>
          <a:blip r:embed="rId4" cstate="print"/>
          <a:srcRect l="7678" t="35300" r="14660" b="33200"/>
          <a:stretch>
            <a:fillRect/>
          </a:stretch>
        </p:blipFill>
        <p:spPr bwMode="auto">
          <a:xfrm>
            <a:off x="1259632" y="260648"/>
            <a:ext cx="5688632" cy="12978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C:\Users\masmonti\Desktop\DOC SPER 2015\INFANZIA\n 3 Maretto.jpg"/>
          <p:cNvPicPr>
            <a:picLocks noChangeAspect="1" noChangeArrowheads="1"/>
          </p:cNvPicPr>
          <p:nvPr/>
        </p:nvPicPr>
        <p:blipFill>
          <a:blip r:embed="rId3" cstate="print">
            <a:lum bright="20000"/>
          </a:blip>
          <a:srcRect l="5229" t="18151" r="3665" b="10639"/>
          <a:stretch>
            <a:fillRect/>
          </a:stretch>
        </p:blipFill>
        <p:spPr bwMode="auto">
          <a:xfrm>
            <a:off x="395536" y="1340768"/>
            <a:ext cx="7632848" cy="43204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C:\Users\masmonti\Desktop\DOC SPER 2015\INFANZIA\n 5 Maretto.jpg"/>
          <p:cNvPicPr>
            <a:picLocks noChangeAspect="1" noChangeArrowheads="1"/>
          </p:cNvPicPr>
          <p:nvPr/>
        </p:nvPicPr>
        <p:blipFill>
          <a:blip r:embed="rId3" cstate="print">
            <a:lum bright="10000" contrast="10000"/>
          </a:blip>
          <a:srcRect l="4725" r="6289"/>
          <a:stretch>
            <a:fillRect/>
          </a:stretch>
        </p:blipFill>
        <p:spPr bwMode="auto">
          <a:xfrm>
            <a:off x="683568" y="404664"/>
            <a:ext cx="8136904" cy="51435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C:\Users\masmonti\Desktop\DOC SPER 2015\INFANZIA\Mappe INFANZIA_file\image026.jpg"/>
          <p:cNvPicPr>
            <a:picLocks noChangeAspect="1" noChangeArrowheads="1"/>
          </p:cNvPicPr>
          <p:nvPr/>
        </p:nvPicPr>
        <p:blipFill>
          <a:blip r:embed="rId3" cstate="print">
            <a:lum bright="10000"/>
          </a:blip>
          <a:srcRect l="15947" t="65750" r="24401"/>
          <a:stretch>
            <a:fillRect/>
          </a:stretch>
        </p:blipFill>
        <p:spPr bwMode="auto">
          <a:xfrm>
            <a:off x="-396552" y="260648"/>
            <a:ext cx="7063786" cy="2433464"/>
          </a:xfrm>
          <a:prstGeom prst="rect">
            <a:avLst/>
          </a:prstGeom>
          <a:noFill/>
        </p:spPr>
      </p:pic>
      <p:pic>
        <p:nvPicPr>
          <p:cNvPr id="22531" name="Picture 3" descr="C:\Users\masmonti\Desktop\DOC SPER 2015\INFANZIA\Mappe INFANZIA_file\image02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645024"/>
            <a:ext cx="3105150" cy="1933575"/>
          </a:xfrm>
          <a:prstGeom prst="rect">
            <a:avLst/>
          </a:prstGeom>
          <a:noFill/>
        </p:spPr>
      </p:pic>
      <p:pic>
        <p:nvPicPr>
          <p:cNvPr id="22532" name="Picture 4" descr="C:\Users\masmonti\Desktop\DOC SPER 2015\INFANZIA\Mappe INFANZIA_file\image028.jpg"/>
          <p:cNvPicPr>
            <a:picLocks noChangeAspect="1" noChangeArrowheads="1"/>
          </p:cNvPicPr>
          <p:nvPr/>
        </p:nvPicPr>
        <p:blipFill>
          <a:blip r:embed="rId5" cstate="print">
            <a:lum bright="10000"/>
          </a:blip>
          <a:srcRect l="4523" t="14563" r="5704" b="6688"/>
          <a:stretch>
            <a:fillRect/>
          </a:stretch>
        </p:blipFill>
        <p:spPr bwMode="auto">
          <a:xfrm>
            <a:off x="3232993" y="2852936"/>
            <a:ext cx="5911007" cy="3384376"/>
          </a:xfrm>
          <a:prstGeom prst="rect">
            <a:avLst/>
          </a:prstGeom>
          <a:noFill/>
        </p:spPr>
      </p:pic>
      <p:sp>
        <p:nvSpPr>
          <p:cNvPr id="5" name="Rettangolo 4"/>
          <p:cNvSpPr/>
          <p:nvPr/>
        </p:nvSpPr>
        <p:spPr>
          <a:xfrm rot="21119102">
            <a:off x="5586528" y="252050"/>
            <a:ext cx="3712405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t-IT" sz="28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Compito autentico Mappe mentali Infanzia  “Don Bosco”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.1"/>
</p:tagLst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330</TotalTime>
  <Words>480</Words>
  <Application>Microsoft Office PowerPoint</Application>
  <PresentationFormat>Presentazione su schermo (4:3)</PresentationFormat>
  <Paragraphs>134</Paragraphs>
  <Slides>45</Slides>
  <Notes>45</Notes>
  <HiddenSlides>0</HiddenSlides>
  <MMClips>1</MMClips>
  <ScaleCrop>false</ScaleCrop>
  <HeadingPairs>
    <vt:vector size="6" baseType="variant">
      <vt:variant>
        <vt:lpstr>Tema</vt:lpstr>
      </vt:variant>
      <vt:variant>
        <vt:i4>1</vt:i4>
      </vt:variant>
      <vt:variant>
        <vt:lpstr>Server OLE incorporati</vt:lpstr>
      </vt:variant>
      <vt:variant>
        <vt:i4>1</vt:i4>
      </vt:variant>
      <vt:variant>
        <vt:lpstr>Titoli diapositive</vt:lpstr>
      </vt:variant>
      <vt:variant>
        <vt:i4>45</vt:i4>
      </vt:variant>
    </vt:vector>
  </HeadingPairs>
  <TitlesOfParts>
    <vt:vector size="47" baseType="lpstr">
      <vt:lpstr>Tema di Office</vt:lpstr>
      <vt:lpstr>Acrobat Document</vt:lpstr>
      <vt:lpstr>Diapositiva 1</vt:lpstr>
      <vt:lpstr>Diapositiva 2</vt:lpstr>
      <vt:lpstr>Diapositiva 3</vt:lpstr>
      <vt:lpstr>Diapositiva 4</vt:lpstr>
      <vt:lpstr>Diapositiva 5</vt:lpstr>
      <vt:lpstr>Diapositiva 6</vt:lpstr>
      <vt:lpstr>Diapositiva 7</vt:lpstr>
      <vt:lpstr>Diapositiva 8</vt:lpstr>
      <vt:lpstr>Diapositiva 9</vt:lpstr>
      <vt:lpstr>Diapositiva 10</vt:lpstr>
      <vt:lpstr>Diapositiva 11</vt:lpstr>
      <vt:lpstr>Diapositiva 12</vt:lpstr>
      <vt:lpstr>Diapositiva 13</vt:lpstr>
      <vt:lpstr>Diapositiva 14</vt:lpstr>
      <vt:lpstr>Diapositiva 15</vt:lpstr>
      <vt:lpstr>Diapositiva 16</vt:lpstr>
      <vt:lpstr>Diapositiva 17</vt:lpstr>
      <vt:lpstr>Diapositiva 18</vt:lpstr>
      <vt:lpstr>Diapositiva 19</vt:lpstr>
      <vt:lpstr>Diapositiva 20</vt:lpstr>
      <vt:lpstr>Diapositiva 21</vt:lpstr>
      <vt:lpstr>Diapositiva 22</vt:lpstr>
      <vt:lpstr>Diapositiva 23</vt:lpstr>
      <vt:lpstr>Diapositiva 24</vt:lpstr>
      <vt:lpstr>Diapositiva 25</vt:lpstr>
      <vt:lpstr>Diapositiva 26</vt:lpstr>
      <vt:lpstr>Diapositiva 27</vt:lpstr>
      <vt:lpstr>Diapositiva 28</vt:lpstr>
      <vt:lpstr>Diapositiva 29</vt:lpstr>
      <vt:lpstr>Diapositiva 30</vt:lpstr>
      <vt:lpstr>Diapositiva 31</vt:lpstr>
      <vt:lpstr>Diapositiva 32</vt:lpstr>
      <vt:lpstr>Diapositiva 33</vt:lpstr>
      <vt:lpstr>Diapositiva 34</vt:lpstr>
      <vt:lpstr>ANCORA VERMI!!</vt:lpstr>
      <vt:lpstr>I VERMI</vt:lpstr>
      <vt:lpstr>I MIRIAPODI</vt:lpstr>
      <vt:lpstr>ARACNIDI</vt:lpstr>
      <vt:lpstr>INVERTEBRATI PERICOLOSI</vt:lpstr>
      <vt:lpstr>INSETTI</vt:lpstr>
      <vt:lpstr>MOLLUSCHI</vt:lpstr>
      <vt:lpstr>I CORDATI</vt:lpstr>
      <vt:lpstr>I NOSTRI ANIMALI DOMESTICI</vt:lpstr>
      <vt:lpstr>Diapositiva 44</vt:lpstr>
      <vt:lpstr>Diapositiva 45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masmonti</dc:creator>
  <cp:lastModifiedBy>masmonti</cp:lastModifiedBy>
  <cp:revision>45</cp:revision>
  <dcterms:created xsi:type="dcterms:W3CDTF">2015-06-09T11:04:29Z</dcterms:created>
  <dcterms:modified xsi:type="dcterms:W3CDTF">2015-07-19T18:45:51Z</dcterms:modified>
</cp:coreProperties>
</file>