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71" r:id="rId4"/>
    <p:sldId id="281" r:id="rId5"/>
    <p:sldId id="282" r:id="rId6"/>
    <p:sldId id="283" r:id="rId7"/>
    <p:sldId id="258" r:id="rId8"/>
    <p:sldId id="273" r:id="rId9"/>
    <p:sldId id="259" r:id="rId10"/>
    <p:sldId id="274" r:id="rId11"/>
    <p:sldId id="275" r:id="rId12"/>
    <p:sldId id="267" r:id="rId13"/>
    <p:sldId id="268" r:id="rId14"/>
    <p:sldId id="269" r:id="rId15"/>
    <p:sldId id="270" r:id="rId16"/>
    <p:sldId id="272" r:id="rId17"/>
    <p:sldId id="260" r:id="rId18"/>
    <p:sldId id="263" r:id="rId19"/>
    <p:sldId id="261" r:id="rId20"/>
    <p:sldId id="276" r:id="rId21"/>
    <p:sldId id="277" r:id="rId22"/>
    <p:sldId id="278" r:id="rId23"/>
    <p:sldId id="279" r:id="rId24"/>
    <p:sldId id="280" r:id="rId25"/>
    <p:sldId id="262" r:id="rId26"/>
    <p:sldId id="264" r:id="rId27"/>
    <p:sldId id="265" r:id="rId28"/>
    <p:sldId id="266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CC"/>
    <a:srgbClr val="9313BB"/>
    <a:srgbClr val="8334F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4EBCA-4547-40BF-AD50-35145E6146EF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4BEEA-8D83-4D5D-B684-02B0F4A8BCF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852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23</a:t>
            </a:fld>
            <a:endParaRPr lang="it-IT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25</a:t>
            </a:fld>
            <a:endParaRPr lang="it-IT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26</a:t>
            </a:fld>
            <a:endParaRPr lang="it-IT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27</a:t>
            </a:fld>
            <a:endParaRPr lang="it-IT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28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One</a:t>
            </a:r>
            <a:r>
              <a:rPr lang="it-IT" dirty="0" smtClean="0"/>
              <a:t> data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F4BEEA-8D83-4D5D-B684-02B0F4A8BCF4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2D6DF-B238-4253-8272-750D61880151}" type="datetimeFigureOut">
              <a:rPr lang="it-IT" smtClean="0"/>
              <a:pPr/>
              <a:t>03/03/2014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71204-A38F-486C-9EF6-A190D90CA5B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20000"/>
          </a:blip>
          <a:srcRect/>
          <a:stretch>
            <a:fillRect/>
          </a:stretch>
        </p:blipFill>
        <p:spPr bwMode="auto">
          <a:xfrm>
            <a:off x="4860032" y="2060848"/>
            <a:ext cx="4032448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Immagine 1" descr="http://www.indicazioninazionali.it/J/images/header_3.jpg"/>
          <p:cNvPicPr>
            <a:picLocks noChangeAspect="1" noChangeArrowheads="1"/>
          </p:cNvPicPr>
          <p:nvPr/>
        </p:nvPicPr>
        <p:blipFill>
          <a:blip r:embed="rId4" cstate="print">
            <a:lum contrast="10000"/>
          </a:blip>
          <a:srcRect r="1786"/>
          <a:stretch>
            <a:fillRect/>
          </a:stretch>
        </p:blipFill>
        <p:spPr bwMode="auto">
          <a:xfrm>
            <a:off x="467544" y="404664"/>
            <a:ext cx="8313843" cy="1421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tangolo 7"/>
          <p:cNvSpPr/>
          <p:nvPr/>
        </p:nvSpPr>
        <p:spPr>
          <a:xfrm>
            <a:off x="4751512" y="2204864"/>
            <a:ext cx="4392488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-324544" y="3068960"/>
            <a:ext cx="5328592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sz="3600" b="1" cap="none" spc="0" dirty="0" smtClean="0">
                <a:ln/>
                <a:solidFill>
                  <a:srgbClr val="FF0000"/>
                </a:solidFill>
                <a:effectLst/>
                <a:latin typeface="Bradley Hand ITC" pitchFamily="66" charset="0"/>
              </a:rPr>
              <a:t>IC “</a:t>
            </a:r>
            <a:r>
              <a:rPr lang="it-IT" sz="3600" b="1" cap="none" spc="0" dirty="0" err="1" smtClean="0">
                <a:ln/>
                <a:solidFill>
                  <a:srgbClr val="FF0000"/>
                </a:solidFill>
                <a:effectLst/>
                <a:latin typeface="Bradley Hand ITC" pitchFamily="66" charset="0"/>
              </a:rPr>
              <a:t>S.Aurigemma</a:t>
            </a:r>
            <a:r>
              <a:rPr lang="it-IT" sz="3600" b="1" dirty="0" smtClean="0">
                <a:ln/>
                <a:solidFill>
                  <a:srgbClr val="FF0000"/>
                </a:solidFill>
                <a:latin typeface="Bradley Hand ITC" pitchFamily="66" charset="0"/>
              </a:rPr>
              <a:t>” </a:t>
            </a:r>
            <a:r>
              <a:rPr lang="it-IT" b="1" dirty="0" smtClean="0">
                <a:ln/>
                <a:solidFill>
                  <a:srgbClr val="FF0000"/>
                </a:solidFill>
                <a:latin typeface="Bradley Hand ITC" pitchFamily="66" charset="0"/>
              </a:rPr>
              <a:t>capofila</a:t>
            </a:r>
            <a:r>
              <a:rPr lang="it-IT" sz="2400" b="1" cap="none" spc="0" dirty="0" smtClean="0">
                <a:ln/>
                <a:solidFill>
                  <a:srgbClr val="FF0000"/>
                </a:solidFill>
                <a:effectLst/>
                <a:latin typeface="Bradley Hand ITC" pitchFamily="66" charset="0"/>
              </a:rPr>
              <a:t> </a:t>
            </a:r>
            <a:endParaRPr lang="it-IT" sz="3200" b="1" cap="none" spc="0" dirty="0" smtClean="0">
              <a:ln/>
              <a:solidFill>
                <a:srgbClr val="FF0000"/>
              </a:solidFill>
              <a:effectLst/>
              <a:latin typeface="Bradley Hand ITC" pitchFamily="66" charset="0"/>
            </a:endParaRPr>
          </a:p>
          <a:p>
            <a:pPr algn="ctr"/>
            <a:r>
              <a:rPr lang="it-IT" sz="2400" b="1" dirty="0" smtClean="0">
                <a:ln/>
                <a:solidFill>
                  <a:srgbClr val="0070C0"/>
                </a:solidFill>
                <a:latin typeface="Bradley Hand ITC" pitchFamily="66" charset="0"/>
              </a:rPr>
              <a:t>IC </a:t>
            </a:r>
            <a:r>
              <a:rPr lang="it-IT" sz="2400" b="1" dirty="0" err="1" smtClean="0">
                <a:ln/>
                <a:solidFill>
                  <a:srgbClr val="0070C0"/>
                </a:solidFill>
                <a:latin typeface="Bradley Hand ITC" pitchFamily="66" charset="0"/>
              </a:rPr>
              <a:t>Avella</a:t>
            </a:r>
            <a:r>
              <a:rPr lang="it-IT" sz="2400" b="1" dirty="0" smtClean="0">
                <a:ln/>
                <a:solidFill>
                  <a:srgbClr val="0070C0"/>
                </a:solidFill>
                <a:latin typeface="Bradley Hand ITC" pitchFamily="66" charset="0"/>
              </a:rPr>
              <a:t> </a:t>
            </a:r>
          </a:p>
          <a:p>
            <a:pPr algn="ctr"/>
            <a:r>
              <a:rPr lang="it-IT" sz="2400" b="1" cap="none" spc="0" dirty="0" smtClean="0">
                <a:ln/>
                <a:solidFill>
                  <a:schemeClr val="accent5">
                    <a:lumMod val="75000"/>
                  </a:schemeClr>
                </a:solidFill>
                <a:effectLst/>
                <a:latin typeface="Bradley Hand ITC" pitchFamily="66" charset="0"/>
              </a:rPr>
              <a:t>IC </a:t>
            </a:r>
            <a:r>
              <a:rPr lang="it-IT" sz="2400" b="1" cap="none" spc="0" dirty="0" err="1" smtClean="0">
                <a:ln/>
                <a:solidFill>
                  <a:schemeClr val="accent5">
                    <a:lumMod val="75000"/>
                  </a:schemeClr>
                </a:solidFill>
                <a:effectLst/>
                <a:latin typeface="Bradley Hand ITC" pitchFamily="66" charset="0"/>
              </a:rPr>
              <a:t>Baiano</a:t>
            </a:r>
            <a:endParaRPr lang="it-IT" sz="2400" b="1" cap="none" spc="0" dirty="0" smtClean="0">
              <a:ln/>
              <a:solidFill>
                <a:schemeClr val="accent5">
                  <a:lumMod val="75000"/>
                </a:schemeClr>
              </a:solidFill>
              <a:effectLst/>
              <a:latin typeface="Bradley Hand ITC" pitchFamily="66" charset="0"/>
            </a:endParaRPr>
          </a:p>
          <a:p>
            <a:pPr algn="ctr"/>
            <a:r>
              <a:rPr lang="it-IT" sz="2400" b="1" dirty="0" smtClean="0">
                <a:ln/>
                <a:solidFill>
                  <a:srgbClr val="00B050"/>
                </a:solidFill>
                <a:latin typeface="Bradley Hand ITC" pitchFamily="66" charset="0"/>
              </a:rPr>
              <a:t>     IC </a:t>
            </a:r>
            <a:r>
              <a:rPr lang="it-IT" sz="2400" b="1" dirty="0" err="1" smtClean="0">
                <a:ln/>
                <a:solidFill>
                  <a:srgbClr val="00B050"/>
                </a:solidFill>
                <a:latin typeface="Bradley Hand ITC" pitchFamily="66" charset="0"/>
              </a:rPr>
              <a:t>Mugnano</a:t>
            </a:r>
            <a:endParaRPr lang="it-IT" sz="2400" b="1" dirty="0" smtClean="0">
              <a:ln/>
              <a:solidFill>
                <a:srgbClr val="00B050"/>
              </a:solidFill>
              <a:latin typeface="Bradley Hand ITC" pitchFamily="66" charset="0"/>
            </a:endParaRPr>
          </a:p>
          <a:p>
            <a:pPr algn="ctr"/>
            <a:r>
              <a:rPr lang="it-IT" sz="2400" b="1" cap="none" spc="0" dirty="0" smtClean="0">
                <a:ln/>
                <a:solidFill>
                  <a:schemeClr val="accent6">
                    <a:lumMod val="50000"/>
                  </a:schemeClr>
                </a:solidFill>
                <a:effectLst/>
                <a:latin typeface="Bradley Hand ITC" pitchFamily="66" charset="0"/>
              </a:rPr>
              <a:t>IC Solofra 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5076056" y="2996952"/>
            <a:ext cx="34574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Didattica per competenze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9512" y="544522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Laboratorio  </a:t>
            </a:r>
            <a:r>
              <a:rPr lang="it-IT" dirty="0" err="1" smtClean="0"/>
              <a:t>FormAzione</a:t>
            </a:r>
            <a:r>
              <a:rPr lang="it-IT" dirty="0" smtClean="0"/>
              <a:t> e Ricerca </a:t>
            </a:r>
          </a:p>
          <a:p>
            <a:r>
              <a:rPr lang="it-IT" dirty="0" smtClean="0"/>
              <a:t>prof.  A.  Marzano  UNISA</a:t>
            </a:r>
            <a:endParaRPr lang="it-IT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-324544" y="2060848"/>
            <a:ext cx="49755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r>
              <a:rPr kumimoji="0" lang="it-IT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prot</a:t>
            </a:r>
            <a:r>
              <a:rPr kumimoji="0" lang="it-IT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n. AOODRCA 9825 del 10 dicembre 2013</a:t>
            </a:r>
            <a:r>
              <a:rPr kumimoji="0" lang="it-IT" sz="11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it-IT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27584" y="2020824"/>
          <a:ext cx="4481279" cy="4837176"/>
        </p:xfrm>
        <a:graphic>
          <a:graphicData uri="http://schemas.openxmlformats.org/drawingml/2006/table">
            <a:tbl>
              <a:tblPr/>
              <a:tblGrid>
                <a:gridCol w="1378153"/>
                <a:gridCol w="3103126"/>
              </a:tblGrid>
              <a:tr h="487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parola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significati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CAPIENTE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che capisce molte cose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che contiene molte cose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che cattura l’attenzione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ABBARBICATO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arrampicato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appena sbarbato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aggrappato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CARNIERE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recipiente in cui il cacciatore ripone le prede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sutura chirurgica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attrezzo adoperato dal macellaio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MESTO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muto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triste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sfortunato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TITUBANZA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esitazione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decisione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fermezza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OPPORTUNISMO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comportamento interessato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falsità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>
                          <a:latin typeface="Calibri"/>
                          <a:ea typeface="Calibri"/>
                          <a:cs typeface="Times New Roman"/>
                        </a:rPr>
                        <a:t>saper cogliere le occasioni con tempismo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1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AULICO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solenne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scolastico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228600" algn="l"/>
                        </a:tabLst>
                      </a:pPr>
                      <a:r>
                        <a:rPr lang="it-IT" sz="1200" b="1" dirty="0">
                          <a:latin typeface="Calibri"/>
                          <a:ea typeface="Calibri"/>
                          <a:cs typeface="Times New Roman"/>
                        </a:rPr>
                        <a:t>profumato</a:t>
                      </a:r>
                    </a:p>
                  </a:txBody>
                  <a:tcPr marL="42592" marR="425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0"/>
            <a:ext cx="5571525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Maglio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Lucia-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Simonetti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Teresa        </a:t>
            </a:r>
            <a:r>
              <a:rPr lang="it-IT" sz="1600" b="1" dirty="0" smtClean="0">
                <a:solidFill>
                  <a:srgbClr val="3333CC"/>
                </a:solidFill>
              </a:rPr>
              <a:t>SC Secondaria 1^ grado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COMPETENZA LESSICALE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it-IT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Obiettivo operativo: </a:t>
            </a: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l’alunno è in grado di individuare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il significato di almeno cinque  parole.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it-IT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Tra i significati posti a lato di ogni parola, scegliere quello corretto :</a:t>
            </a:r>
            <a:endParaRPr kumimoji="0" lang="it-IT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524600" y="3410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6236568" y="8450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524600" y="3410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236568" y="8450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338989" y="1891571"/>
            <a:ext cx="7017498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it-IT" sz="1600" b="1" dirty="0" smtClean="0">
                <a:latin typeface="+mj-lt"/>
                <a:ea typeface="Calibri" pitchFamily="34" charset="0"/>
                <a:cs typeface="Times New Roman" pitchFamily="18" charset="0"/>
              </a:rPr>
              <a:t>Completare le frasi con i termini appropriati utilizzando le alternative proposte: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endParaRPr lang="it-IT" sz="1600" b="1" dirty="0" smtClean="0"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it-IT" sz="1600" b="1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Un ragazzo magrolino, debole e cagionevole è ________________________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			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Una persona che mangia molto e con piacere è ________________________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			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Una voce potente, autoritaria, decisa è _______________________________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			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Autorevole – tozzo – stimata – buongustaio- intenditore - gracile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32656"/>
            <a:ext cx="8820472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Titolo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 La favola                                        </a:t>
            </a:r>
            <a:r>
              <a:rPr lang="it-IT" sz="1400" b="1" dirty="0" smtClean="0">
                <a:solidFill>
                  <a:srgbClr val="3333CC"/>
                </a:solidFill>
              </a:rPr>
              <a:t>SC Secondaria 1^ grado</a:t>
            </a: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Destinatari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 alunni classe 1° media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Durata dell’unità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 Un mese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Obiettivi formativi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-Riconoscere che la favola,pur muovendosi nel mondo fantastico,è uno strumento educativo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di grande importanza.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-Riflettere sul comportamento dei protagonisti animali per trarne consigli,regole di vita.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-Comparare  la differenza tra ciò che è bene e ciò che è  male ed essere in grado di 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rientarsi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nelle scelte di vita e nei comportamenti sociali e civili.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b="1" dirty="0" smtClean="0"/>
          </a:p>
          <a:p>
            <a:r>
              <a:rPr lang="it-IT" sz="1600" b="1" u="sng" dirty="0" smtClean="0"/>
              <a:t>Obiettivi operativi</a:t>
            </a:r>
            <a:r>
              <a:rPr lang="it-IT" sz="1600" b="1" dirty="0" smtClean="0"/>
              <a:t>: </a:t>
            </a:r>
          </a:p>
          <a:p>
            <a:endParaRPr lang="it-IT" sz="1600" dirty="0" smtClean="0"/>
          </a:p>
          <a:p>
            <a:pPr lvl="0"/>
            <a:r>
              <a:rPr lang="it-IT" sz="1600" dirty="0" smtClean="0">
                <a:solidFill>
                  <a:srgbClr val="FF0000"/>
                </a:solidFill>
              </a:rPr>
              <a:t>L’alunno è in grado di:</a:t>
            </a:r>
          </a:p>
          <a:p>
            <a:pPr lvl="0"/>
            <a:r>
              <a:rPr lang="it-IT" sz="1600" dirty="0" smtClean="0"/>
              <a:t>Identificare gli elementi principali di una favola </a:t>
            </a:r>
            <a:r>
              <a:rPr lang="it-IT" sz="1600" b="1" dirty="0" smtClean="0"/>
              <a:t>attraverso la lettura</a:t>
            </a:r>
            <a:r>
              <a:rPr lang="it-IT" sz="1600" dirty="0" smtClean="0"/>
              <a:t> (soglia minima per considerare l’obiettivo raggiunto: tutti gli elementi). </a:t>
            </a:r>
          </a:p>
          <a:p>
            <a:pPr lvl="0"/>
            <a:r>
              <a:rPr lang="it-IT" sz="1600" dirty="0" smtClean="0"/>
              <a:t>Individuare il numero limitato dei personaggi </a:t>
            </a:r>
            <a:r>
              <a:rPr lang="it-IT" sz="1600" b="1" dirty="0" smtClean="0"/>
              <a:t>attraverso l’analisi</a:t>
            </a:r>
            <a:r>
              <a:rPr lang="it-IT" sz="1600" dirty="0" smtClean="0"/>
              <a:t>(soglia minima per considerare l’obiettivo raggiunto: tutti gli elementi). </a:t>
            </a:r>
          </a:p>
          <a:p>
            <a:pPr lvl="0"/>
            <a:r>
              <a:rPr lang="it-IT" sz="1600" dirty="0" smtClean="0"/>
              <a:t>Scoprire che i personaggi sono animali </a:t>
            </a:r>
            <a:r>
              <a:rPr lang="it-IT" sz="1600" b="1" dirty="0" smtClean="0"/>
              <a:t>attraverso la comprensione</a:t>
            </a:r>
            <a:r>
              <a:rPr lang="it-IT" sz="1600" dirty="0" smtClean="0"/>
              <a:t>(soglia minima per considerare l’obiettivo raggiunto: tutti gli elementi). </a:t>
            </a:r>
          </a:p>
          <a:p>
            <a:pPr lvl="0"/>
            <a:r>
              <a:rPr lang="it-IT" sz="1600" dirty="0" smtClean="0"/>
              <a:t>Sintetizzare cosa ha voluto insegnare l’autore </a:t>
            </a:r>
            <a:r>
              <a:rPr lang="it-IT" sz="1600" b="1" dirty="0" smtClean="0"/>
              <a:t>attraverso la riflessione</a:t>
            </a:r>
            <a:r>
              <a:rPr lang="it-IT" sz="1600" dirty="0" smtClean="0"/>
              <a:t> </a:t>
            </a:r>
            <a:r>
              <a:rPr lang="it-IT" sz="1600" b="1" dirty="0" smtClean="0"/>
              <a:t>personale</a:t>
            </a:r>
            <a:r>
              <a:rPr lang="it-IT" sz="1600" dirty="0" smtClean="0"/>
              <a:t>(soglia minima per considerare l’obiettivo raggiunto: individuare la morale). </a:t>
            </a:r>
          </a:p>
          <a:p>
            <a:pPr lvl="0"/>
            <a:r>
              <a:rPr lang="it-IT" sz="1600" dirty="0" smtClean="0"/>
              <a:t>Comparare favole di culture diverse  </a:t>
            </a:r>
            <a:r>
              <a:rPr lang="it-IT" sz="1600" b="1" dirty="0" smtClean="0"/>
              <a:t>attraverso l’individuazione di analogie e differenze</a:t>
            </a:r>
            <a:r>
              <a:rPr lang="it-IT" sz="1600" dirty="0" smtClean="0"/>
              <a:t>(soglia minima per considerare l’obiettivo raggiunto: richiamare  alla mente  un’altra favola con morale simile). </a:t>
            </a:r>
          </a:p>
          <a:p>
            <a:pPr lvl="0"/>
            <a:endParaRPr lang="it-IT" sz="1600" b="1" dirty="0" smtClean="0"/>
          </a:p>
          <a:p>
            <a:endParaRPr lang="it-IT" sz="1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Immagin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212976"/>
            <a:ext cx="196215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23528" y="308556"/>
            <a:ext cx="6946132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1600" b="1" u="sng" dirty="0" smtClean="0"/>
              <a:t>Abilità </a:t>
            </a:r>
            <a:r>
              <a:rPr lang="it-IT" sz="1600" b="1" dirty="0" smtClean="0"/>
              <a:t>:</a:t>
            </a:r>
          </a:p>
          <a:p>
            <a:r>
              <a:rPr lang="it-IT" sz="1600" b="1" dirty="0" smtClean="0"/>
              <a:t>-Riconoscere  comportamenti e qualità degli animali protagonisti</a:t>
            </a:r>
          </a:p>
          <a:p>
            <a:r>
              <a:rPr lang="it-IT" sz="1600" b="1" dirty="0" smtClean="0"/>
              <a:t>-Riconoscere le caratteristiche della favola</a:t>
            </a:r>
          </a:p>
          <a:p>
            <a:r>
              <a:rPr lang="it-IT" sz="1600" b="1" dirty="0" smtClean="0"/>
              <a:t>-Individuare l’ordine cronologico delle sequenze</a:t>
            </a:r>
          </a:p>
          <a:p>
            <a:endParaRPr lang="it-IT" sz="1400" b="1" dirty="0" smtClean="0"/>
          </a:p>
          <a:p>
            <a:r>
              <a:rPr lang="it-IT" sz="1400" b="1" dirty="0" smtClean="0"/>
              <a:t> 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CORVO E LA VOLPE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 corvo e una volpe videro nello stesso istante un gustoso pezzo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 formaggio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si lanciarono insieme di gran corsa per conquistarlo.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corvo, avvantaggiato dalle ali, arrivò primo. Contento della preda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della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vittoria, volò in alto sulla cima di un albero, dove nessuno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avrebbe potuto raggiungerlo.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volpe, da basso, incominciò a dire: - Sono stata davvero sciocca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voler 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sfidare l’uccello di Apollo. Com’è bello e armonioso!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sue piume sono morbide, il becco è forte, l’occhio vede da lontano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gli artigli afferrano bene. Il dio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Apolloregalò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 colori del giorno e della notte ai suoi uccelli: il bianco al cigno e il nero al corvo.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 al cigno diede anche il canto: lo avesse dato anche al corvo!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Allora questi sarebbe il re degli uccelli, invece è muto e non può cantare –.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Il corvo, dopo tutte quelle lodi, decise di far sentire la sua voce.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 Dimenticando la preda che aveva nel becco, lo spalancò per cantare.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Il pezzo di formaggio cadde e la volpe se lo mangiò.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1" dirty="0" smtClean="0"/>
              <a:t>Esopo, </a:t>
            </a:r>
            <a:r>
              <a:rPr lang="it-IT" sz="1600" b="1" i="1" dirty="0" smtClean="0"/>
              <a:t>Favole</a:t>
            </a:r>
            <a:r>
              <a:rPr lang="it-IT" sz="1600" b="1" dirty="0" smtClean="0"/>
              <a:t>, Rizzoli</a:t>
            </a:r>
            <a:endParaRPr lang="it-IT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4" cstate="print">
            <a:lum bright="30000"/>
          </a:blip>
          <a:srcRect/>
          <a:stretch>
            <a:fillRect/>
          </a:stretch>
        </p:blipFill>
        <p:spPr bwMode="auto">
          <a:xfrm>
            <a:off x="6566876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619672" y="4653136"/>
            <a:ext cx="10287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CORVO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860032" y="4653136"/>
            <a:ext cx="10287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VOLPE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611560" y="15590"/>
            <a:ext cx="5472608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erifiche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ITEM 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Metti in ordine cronologico le sequenze della favola. Scegli tra: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Vittoria del corvo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Vittoria della volpe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parole della volpe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buon formaggio       </a:t>
            </a:r>
            <a:r>
              <a:rPr lang="it-IT" sz="1600" dirty="0" smtClean="0"/>
              <a:t>[</a:t>
            </a:r>
            <a:r>
              <a:rPr lang="it-IT" sz="1600" b="1" dirty="0" smtClean="0"/>
              <a:t>prova </a:t>
            </a:r>
            <a:r>
              <a:rPr lang="it-IT" sz="1600" b="1" dirty="0" err="1" smtClean="0"/>
              <a:t>suff</a:t>
            </a:r>
            <a:r>
              <a:rPr lang="it-IT" sz="1600" b="1" dirty="0" smtClean="0"/>
              <a:t>.: cronologia esatta]</a:t>
            </a:r>
            <a:endParaRPr lang="it-IT" sz="1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ITEM  a corrispondenze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Abbina le seguenti qualità ai due animali: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Astuto/a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Furbo/a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987824" y="3521914"/>
            <a:ext cx="5688632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Vanitoso/a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Convincente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Adulatore/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ice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Stupido/a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Sciocco/a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Ingannatore/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ice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Pieno/a di sé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Superficiale  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it-IT" sz="1600" dirty="0" smtClean="0"/>
              <a:t> [ </a:t>
            </a:r>
            <a:r>
              <a:rPr lang="it-IT" sz="1600" b="1" dirty="0" smtClean="0"/>
              <a:t>prova </a:t>
            </a:r>
            <a:r>
              <a:rPr lang="it-IT" sz="1600" b="1" dirty="0" err="1" smtClean="0"/>
              <a:t>suff</a:t>
            </a:r>
            <a:r>
              <a:rPr lang="it-IT" sz="1600" b="1" dirty="0" smtClean="0"/>
              <a:t>.: 6 termini abbinati correttamente]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tangolo 8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79512" y="1197914"/>
            <a:ext cx="751891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ITEM  vero/falso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Ti pare che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comportamenti e le qualità di questi due animali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assomigliano a quelli degli uomini?   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[SI]   [NO]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corvo e la volpe parlano.                                                            [SI]   [NO]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volpe è sciocca e vanitosa.                                                      [SI]   [NO]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corvo è pieno si sé.                                                                     [SI]   [NO]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volpe è adulatrice.                                                                     [SI]   [NO]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due animali pensano.                                                                   [SI]   [NO]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</a:t>
            </a:r>
            <a:r>
              <a:rPr lang="it-IT" sz="1600" b="1" dirty="0" smtClean="0"/>
              <a:t> [prova </a:t>
            </a:r>
            <a:r>
              <a:rPr lang="it-IT" sz="1600" b="1" dirty="0" err="1" smtClean="0"/>
              <a:t>suff</a:t>
            </a:r>
            <a:r>
              <a:rPr lang="it-IT" sz="1600" b="1" dirty="0" smtClean="0"/>
              <a:t>.: 3 su 5]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260648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68951"/>
            <a:ext cx="9168407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ITEM   vero/falso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Individua le caratteristiche della favola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 genere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indicando se 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seguenti affermazioni sono vere o false: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favola è un testo breve                                                                	[V]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protagonisti sono animali                                                                  	[V] 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 personaggi sono molti                                                                       	[V] 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morale viene sempre scritta                                                           	[V] 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Negli animali si vedono difetti e virtù degli uomini                           	[V] 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Spesso ci sono dialoghi                                                                       	[V] 	[F]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GungsuhChe" pitchFamily="49" charset="-127"/>
                <a:cs typeface="Arial" pitchFamily="34" charset="0"/>
              </a:rPr>
              <a:t>Il tempo e il luogo sono per lo più accennati                                  	[V]            [F]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dirty="0" smtClean="0">
                <a:latin typeface="Arial" pitchFamily="34" charset="0"/>
                <a:ea typeface="GungsuhChe" pitchFamily="49" charset="-127"/>
                <a:cs typeface="Arial" pitchFamily="34" charset="0"/>
              </a:rPr>
              <a:t>                                                                                                            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GungsuhChe" pitchFamily="49" charset="-127"/>
                <a:cs typeface="Arial" pitchFamily="34" charset="0"/>
              </a:rPr>
              <a:t> </a:t>
            </a:r>
            <a:r>
              <a:rPr lang="it-IT" sz="1600" b="1" dirty="0" smtClean="0"/>
              <a:t>[prova </a:t>
            </a:r>
            <a:r>
              <a:rPr lang="it-IT" sz="1600" b="1" dirty="0" err="1" smtClean="0"/>
              <a:t>suff</a:t>
            </a:r>
            <a:r>
              <a:rPr lang="it-IT" sz="1600" b="1" dirty="0" smtClean="0"/>
              <a:t>.: 4 su 7]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dirty="0" smtClean="0">
              <a:latin typeface="Arial" pitchFamily="34" charset="0"/>
              <a:ea typeface="GungsuhChe" pitchFamily="49" charset="-127"/>
              <a:cs typeface="Arial" pitchFamily="34" charset="0"/>
            </a:endParaRPr>
          </a:p>
          <a:p>
            <a:r>
              <a:rPr lang="it-IT" sz="1600" b="1" dirty="0" smtClean="0">
                <a:latin typeface="Arial" pitchFamily="34" charset="0"/>
                <a:cs typeface="Arial" pitchFamily="34" charset="0"/>
              </a:rPr>
              <a:t>ITEM  a completamento</a:t>
            </a:r>
            <a:r>
              <a:rPr lang="it-IT" sz="1600" dirty="0" smtClean="0"/>
              <a:t> </a:t>
            </a:r>
          </a:p>
          <a:p>
            <a:r>
              <a:rPr lang="it-IT" sz="1600" dirty="0" smtClean="0"/>
              <a:t>IL CORVO E LA VOLPE </a:t>
            </a:r>
          </a:p>
          <a:p>
            <a:r>
              <a:rPr lang="it-IT" sz="1600" dirty="0" smtClean="0"/>
              <a:t>Un corvo ruba un pezzo di ….. e vola su un albero. La volpe vede il corvo e vuole </a:t>
            </a:r>
          </a:p>
          <a:p>
            <a:r>
              <a:rPr lang="it-IT" sz="1600" dirty="0" smtClean="0"/>
              <a:t>mangiare la carne. La volpe va sotto l’albero e dice al corvo: “Sei molto bello! Hai</a:t>
            </a:r>
          </a:p>
          <a:p>
            <a:r>
              <a:rPr lang="it-IT" sz="1600" dirty="0" smtClean="0"/>
              <a:t>un .</a:t>
            </a:r>
            <a:r>
              <a:rPr lang="it-IT" sz="1600" dirty="0" err="1" smtClean="0"/>
              <a:t>…</a:t>
            </a:r>
            <a:r>
              <a:rPr lang="it-IT" sz="1600" dirty="0" smtClean="0"/>
              <a:t>. bellissimo. Tu sei il re di tutti gli uccelli, ma la tua voce è ….. .”</a:t>
            </a:r>
          </a:p>
          <a:p>
            <a:r>
              <a:rPr lang="it-IT" sz="1600" dirty="0" smtClean="0"/>
              <a:t>Il corvo, allora, apre il ….. e canta forte. La carne cade a terra, così la volpe corre e la mangia. </a:t>
            </a:r>
          </a:p>
          <a:p>
            <a:r>
              <a:rPr lang="it-IT" sz="1600" dirty="0" smtClean="0"/>
              <a:t>Poi dice al corvo: “Caro corvo, non sei il re degli ….. perché non hai pensato prima di aprire il  becco,</a:t>
            </a:r>
          </a:p>
          <a:p>
            <a:r>
              <a:rPr lang="it-IT" sz="1600" dirty="0" smtClean="0"/>
              <a:t> così io ho mangiato la carne. </a:t>
            </a:r>
          </a:p>
          <a:p>
            <a:r>
              <a:rPr lang="it-IT" sz="1600" dirty="0" smtClean="0"/>
              <a:t> </a:t>
            </a:r>
          </a:p>
          <a:p>
            <a:r>
              <a:rPr lang="it-IT" sz="1600" dirty="0" smtClean="0"/>
              <a:t>Completa il brano utilizzando tra le alternative proposte:</a:t>
            </a:r>
          </a:p>
          <a:p>
            <a:r>
              <a:rPr lang="it-IT" sz="1600" dirty="0" smtClean="0"/>
              <a:t>1. Corpo - 2. Becco - 3. Animali- 4. Cielo - 5. Carne - 6. Brutta -7. Uccelli   [ </a:t>
            </a:r>
            <a:r>
              <a:rPr lang="it-IT" sz="1600" b="1" dirty="0" smtClean="0"/>
              <a:t>prova </a:t>
            </a:r>
            <a:r>
              <a:rPr lang="it-IT" sz="1600" b="1" dirty="0" err="1" smtClean="0"/>
              <a:t>suff</a:t>
            </a:r>
            <a:r>
              <a:rPr lang="it-IT" sz="1600" b="1" dirty="0" smtClean="0"/>
              <a:t>.: tutti i termini corretti]</a:t>
            </a:r>
            <a:endParaRPr lang="it-IT" sz="1600" dirty="0" smtClean="0"/>
          </a:p>
          <a:p>
            <a:endParaRPr lang="it-IT" sz="1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660232" y="-315416"/>
            <a:ext cx="2195736" cy="183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084168" y="50405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328583"/>
            <a:ext cx="9144000" cy="744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Docenti: Canonico Annunziata(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Mugnano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Lombardi Anna e Di Matteo Daniela (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Monteforte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Esempio di prova strutturata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it-IT" b="1" dirty="0" smtClean="0">
                <a:latin typeface="Arial" pitchFamily="34" charset="0"/>
                <a:cs typeface="Arial" pitchFamily="34" charset="0"/>
              </a:rPr>
              <a:t>Apprendimento  da valutare: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b="1" dirty="0" smtClean="0">
                <a:latin typeface="Arial" pitchFamily="34" charset="0"/>
                <a:cs typeface="Arial" pitchFamily="34" charset="0"/>
              </a:rPr>
              <a:t>Definire il concetto di potenza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b="1" dirty="0" smtClean="0">
                <a:latin typeface="Arial" pitchFamily="34" charset="0"/>
                <a:cs typeface="Arial" pitchFamily="34" charset="0"/>
              </a:rPr>
              <a:t>Identificare i termini della potenza (base ed esponente)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b="1" dirty="0" smtClean="0">
                <a:latin typeface="Arial" pitchFamily="34" charset="0"/>
                <a:cs typeface="Arial" pitchFamily="34" charset="0"/>
              </a:rPr>
              <a:t>Individuare le proprietà delle potenze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b="1" dirty="0" smtClean="0">
                <a:latin typeface="Arial" pitchFamily="34" charset="0"/>
                <a:cs typeface="Arial" pitchFamily="34" charset="0"/>
              </a:rPr>
              <a:t>Risolvere  espressioni applicandone le proprietà</a:t>
            </a:r>
          </a:p>
          <a:p>
            <a:pPr marL="342900" lvl="0" indent="-342900">
              <a:buFont typeface="+mj-lt"/>
              <a:buAutoNum type="arabicPeriod"/>
            </a:pPr>
            <a:endParaRPr lang="it-IT" b="1" dirty="0" smtClean="0">
              <a:latin typeface="Arial" pitchFamily="34" charset="0"/>
              <a:cs typeface="Arial" pitchFamily="34" charset="0"/>
            </a:endParaRPr>
          </a:p>
          <a:p>
            <a:r>
              <a:rPr lang="it-IT" b="1" dirty="0" smtClean="0">
                <a:latin typeface="Arial" pitchFamily="34" charset="0"/>
                <a:cs typeface="Arial" pitchFamily="34" charset="0"/>
              </a:rPr>
              <a:t>Prerequisiti: </a:t>
            </a:r>
          </a:p>
          <a:p>
            <a:pPr lvl="0"/>
            <a:r>
              <a:rPr lang="it-IT" b="1" dirty="0" smtClean="0">
                <a:latin typeface="Arial" pitchFamily="34" charset="0"/>
                <a:cs typeface="Arial" pitchFamily="34" charset="0"/>
              </a:rPr>
              <a:t>- conoscere le quattro operazioni fondamentali dell’aritmetica</a:t>
            </a:r>
          </a:p>
          <a:p>
            <a:pPr lvl="0"/>
            <a:r>
              <a:rPr lang="it-IT" b="1" dirty="0" smtClean="0">
                <a:latin typeface="Arial" pitchFamily="34" charset="0"/>
                <a:cs typeface="Arial" pitchFamily="34" charset="0"/>
              </a:rPr>
              <a:t>- definire i termini di un’operazione</a:t>
            </a:r>
          </a:p>
          <a:p>
            <a:pPr lvl="0"/>
            <a:r>
              <a:rPr lang="it-IT" b="1" dirty="0" smtClean="0">
                <a:latin typeface="Arial" pitchFamily="34" charset="0"/>
                <a:cs typeface="Arial" pitchFamily="34" charset="0"/>
              </a:rPr>
              <a:t>- individuare l’algoritmo di un’espressione</a:t>
            </a:r>
          </a:p>
          <a:p>
            <a:pPr lvl="0"/>
            <a:endParaRPr lang="it-IT" b="1" dirty="0" smtClean="0">
              <a:latin typeface="Arial" pitchFamily="34" charset="0"/>
              <a:cs typeface="Arial" pitchFamily="34" charset="0"/>
            </a:endParaRPr>
          </a:p>
          <a:p>
            <a:r>
              <a:rPr lang="it-IT" b="1" dirty="0" smtClean="0">
                <a:latin typeface="Arial" pitchFamily="34" charset="0"/>
                <a:cs typeface="Arial" pitchFamily="34" charset="0"/>
              </a:rPr>
              <a:t>Soglia minima di accettabilità:</a:t>
            </a:r>
          </a:p>
          <a:p>
            <a:r>
              <a:rPr lang="it-IT" b="1" dirty="0" smtClean="0">
                <a:latin typeface="Arial" pitchFamily="34" charset="0"/>
                <a:cs typeface="Arial" pitchFamily="34" charset="0"/>
              </a:rPr>
              <a:t>L’alunno deve essere in grado di grado di risolvere correttamente la potenza e deve individuarne le proprietà (</a:t>
            </a:r>
            <a:r>
              <a:rPr lang="it-IT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tutte le proprietà come soglia minima?</a:t>
            </a:r>
            <a:r>
              <a:rPr lang="it-IT" b="1" dirty="0" smtClean="0">
                <a:latin typeface="Arial" pitchFamily="34" charset="0"/>
                <a:cs typeface="Arial" pitchFamily="34" charset="0"/>
              </a:rPr>
              <a:t>) in contesti semplici.</a:t>
            </a:r>
          </a:p>
          <a:p>
            <a:pPr marL="342900" lvl="0" indent="-342900"/>
            <a:endParaRPr lang="it-IT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95536" y="332656"/>
            <a:ext cx="5544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it-IT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atematica</a:t>
            </a:r>
            <a:endParaRPr lang="it-IT" b="1" dirty="0" smtClean="0">
              <a:solidFill>
                <a:srgbClr val="3333CC"/>
              </a:solidFill>
            </a:endParaRPr>
          </a:p>
          <a:p>
            <a:pPr lvl="0"/>
            <a:endParaRPr lang="it-IT" b="1" dirty="0" smtClean="0">
              <a:solidFill>
                <a:srgbClr val="3333CC"/>
              </a:solidFill>
            </a:endParaRPr>
          </a:p>
          <a:p>
            <a:pPr lvl="0"/>
            <a:endParaRPr lang="it-IT" b="1" dirty="0" smtClean="0">
              <a:solidFill>
                <a:srgbClr val="3333CC"/>
              </a:solidFill>
            </a:endParaRPr>
          </a:p>
          <a:p>
            <a:pPr lvl="0"/>
            <a:r>
              <a:rPr lang="it-IT" b="1" dirty="0" smtClean="0">
                <a:solidFill>
                  <a:srgbClr val="3333CC"/>
                </a:solidFill>
              </a:rPr>
              <a:t> </a:t>
            </a:r>
            <a:endParaRPr lang="it-IT" sz="700" dirty="0" smtClean="0">
              <a:latin typeface="Arial" pitchFamily="34" charset="0"/>
              <a:cs typeface="Arial" pitchFamily="34" charset="0"/>
            </a:endParaRPr>
          </a:p>
          <a:p>
            <a:r>
              <a:rPr lang="it-IT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287344"/>
            <a:ext cx="864096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20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Verifica sulle potenze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Completa la definizione scegliendo tra le seguenti parole: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esponente,   dividendo, potenza,  moltiplicando, base, divisore.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’elevamento a potenza è l’ operazione aritmetica che ci permette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 associare a due numeri  </a:t>
            </a: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 </a:t>
            </a: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n,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detti rispettivamente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ed………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 terzo numero, detto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 , a cui si perviene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..per se stesso il numero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tante volte quante sono le unità dell’/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del………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Segna con una x  l’ espressione che puoi  scrivere sotto forma di potenza: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□  2+ 2+2+2 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□  2 x 2 x 2 x 2 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□  2 x 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1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566876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ttangolo 21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23529" y="4128755"/>
            <a:ext cx="669674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*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Nella seguente espressione sottolinea le operazioni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che puoi risolvere applicando le proprietà delle potenze (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 risolvila: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così diventa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una prova </a:t>
            </a:r>
            <a:r>
              <a:rPr kumimoji="0" lang="it-IT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semistrutturata</a:t>
            </a:r>
            <a:r>
              <a:rPr kumimoji="0" lang="it-IT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452839"/>
            <a:ext cx="6162675" cy="35242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5536" y="692696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 smtClean="0"/>
              <a:t>* </a:t>
            </a:r>
            <a:r>
              <a:rPr lang="it-IT" sz="1600" b="1" dirty="0" smtClean="0">
                <a:latin typeface="Arial" pitchFamily="34" charset="0"/>
                <a:cs typeface="Arial" pitchFamily="34" charset="0"/>
              </a:rPr>
              <a:t>Completa la seguente tabella  osservando l’esempio :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395536" y="1628800"/>
          <a:ext cx="5976664" cy="1717548"/>
        </p:xfrm>
        <a:graphic>
          <a:graphicData uri="http://schemas.openxmlformats.org/drawingml/2006/table">
            <a:tbl>
              <a:tblPr/>
              <a:tblGrid>
                <a:gridCol w="792088"/>
                <a:gridCol w="792088"/>
                <a:gridCol w="1296144"/>
                <a:gridCol w="1944216"/>
                <a:gridCol w="1152128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base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esponente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prodotto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risultato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2⁵</a:t>
                      </a: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 x 2 x 2 x 2 x 2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t-IT" sz="18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3⁴</a:t>
                      </a: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it-IT" sz="1600" b="1" baseline="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996952"/>
            <a:ext cx="257175" cy="352425"/>
          </a:xfrm>
          <a:prstGeom prst="rect">
            <a:avLst/>
          </a:prstGeom>
          <a:noFill/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2204864"/>
            <a:ext cx="257175" cy="352425"/>
          </a:xfrm>
          <a:prstGeom prst="rect">
            <a:avLst/>
          </a:prstGeom>
          <a:noFill/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2708920"/>
            <a:ext cx="257175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416108" y="260648"/>
            <a:ext cx="249569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tangolo 7"/>
          <p:cNvSpPr/>
          <p:nvPr/>
        </p:nvSpPr>
        <p:spPr>
          <a:xfrm>
            <a:off x="6084168" y="620688"/>
            <a:ext cx="338437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67544" y="2420888"/>
            <a:ext cx="7200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1^ Laboratorio :  Dai </a:t>
            </a:r>
            <a:r>
              <a:rPr lang="it-IT" dirty="0"/>
              <a:t>traguardi formativi agli Obiettivi operativi</a:t>
            </a:r>
          </a:p>
          <a:p>
            <a:r>
              <a:rPr lang="it-IT" dirty="0" smtClean="0"/>
              <a:t>                               Valutazione </a:t>
            </a:r>
            <a:r>
              <a:rPr lang="it-IT" dirty="0"/>
              <a:t>degli apprendimenti</a:t>
            </a:r>
            <a:r>
              <a:rPr lang="it-IT" dirty="0" smtClean="0"/>
              <a:t>:  prove oggettive</a:t>
            </a:r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Gruppo di lavoro  </a:t>
            </a:r>
            <a:r>
              <a:rPr lang="it-IT" sz="2000" b="1" dirty="0" smtClean="0">
                <a:solidFill>
                  <a:srgbClr val="9313BB"/>
                </a:solidFill>
                <a:hlinkClick r:id="rId4" action="ppaction://hlinksldjump"/>
              </a:rPr>
              <a:t>SC Infanzia </a:t>
            </a:r>
            <a:endParaRPr lang="it-IT" sz="2000" b="1" dirty="0" smtClean="0">
              <a:solidFill>
                <a:srgbClr val="9313BB"/>
              </a:solidFill>
            </a:endParaRPr>
          </a:p>
          <a:p>
            <a:endParaRPr lang="it-IT" b="1" dirty="0" smtClean="0">
              <a:solidFill>
                <a:srgbClr val="9313BB"/>
              </a:solidFill>
            </a:endParaRPr>
          </a:p>
          <a:p>
            <a:r>
              <a:rPr lang="it-IT" dirty="0" smtClean="0"/>
              <a:t>Gruppo di  lavoro </a:t>
            </a:r>
            <a:r>
              <a:rPr lang="it-IT" b="1" dirty="0" smtClean="0">
                <a:solidFill>
                  <a:srgbClr val="8334F6"/>
                </a:solidFill>
                <a:hlinkClick r:id="rId5" action="ppaction://hlinksldjump"/>
              </a:rPr>
              <a:t>SC Primaria </a:t>
            </a:r>
            <a:endParaRPr lang="it-IT" b="1" dirty="0" smtClean="0">
              <a:solidFill>
                <a:srgbClr val="8334F6"/>
              </a:solidFill>
            </a:endParaRPr>
          </a:p>
          <a:p>
            <a:endParaRPr lang="it-IT" b="1" dirty="0" smtClean="0">
              <a:solidFill>
                <a:srgbClr val="8334F6"/>
              </a:solidFill>
            </a:endParaRPr>
          </a:p>
          <a:p>
            <a:r>
              <a:rPr lang="it-IT" dirty="0" smtClean="0"/>
              <a:t>Gruppo di lavoro  </a:t>
            </a:r>
            <a:r>
              <a:rPr lang="it-IT" b="1" dirty="0" smtClean="0">
                <a:solidFill>
                  <a:srgbClr val="3333CC"/>
                </a:solidFill>
                <a:hlinkClick r:id="rId6" action="ppaction://hlinksldjump"/>
              </a:rPr>
              <a:t>SC Secondaria 1^ grado </a:t>
            </a:r>
            <a:endParaRPr lang="it-IT" b="1" dirty="0" smtClean="0">
              <a:solidFill>
                <a:srgbClr val="3333CC"/>
              </a:solidFill>
            </a:endParaRPr>
          </a:p>
          <a:p>
            <a:endParaRPr lang="it-IT" b="1" dirty="0">
              <a:solidFill>
                <a:srgbClr val="3333CC"/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112268" y="620688"/>
            <a:ext cx="338437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51520" y="399728"/>
            <a:ext cx="5626861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1F497D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dirty="0" smtClean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cs typeface="Times New Roman" pitchFamily="18" charset="0"/>
              </a:rPr>
              <a:t>In allegato invio il file rivisto in funzione degli obiettivi operativi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cs typeface="Times New Roman" pitchFamily="18" charset="0"/>
              </a:rPr>
              <a:t>e delle prove ideate.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cs typeface="Times New Roman" pitchFamily="18" charset="0"/>
              </a:rPr>
              <a:t>Antonio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1F497D"/>
                </a:solidFill>
                <a:effectLst/>
                <a:latin typeface="Times New Roman" pitchFamily="18" charset="0"/>
                <a:cs typeface="Times New Roman" pitchFamily="18" charset="0"/>
              </a:rPr>
              <a:t>Marzano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323528" y="332656"/>
            <a:ext cx="537724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Docenti: Gabriella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Venetucci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– Rita Genovese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(IC “F.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Guarini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” – Solofra (AV) - Secondaria I grado:  matematica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0" y="980728"/>
          <a:ext cx="6696744" cy="5277408"/>
        </p:xfrm>
        <a:graphic>
          <a:graphicData uri="http://schemas.openxmlformats.org/drawingml/2006/table">
            <a:tbl>
              <a:tblPr/>
              <a:tblGrid>
                <a:gridCol w="6696744"/>
              </a:tblGrid>
              <a:tr h="262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latin typeface="Times New Roman"/>
                          <a:ea typeface="Calibri"/>
                          <a:cs typeface="Times New Roman"/>
                        </a:rPr>
                        <a:t>I Poligoni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8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latin typeface="Times New Roman"/>
                          <a:ea typeface="Calibri"/>
                          <a:cs typeface="Times New Roman"/>
                        </a:rPr>
                        <a:t>PREREQUISITI: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Conoscere  i concetti di retta, segmento e spezzata e le loro proprietà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Conoscere il concetto di angolo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Conoscere i sistemi di misura decimale e non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31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it-IT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COMPETENZE: </a:t>
                      </a:r>
                      <a:endParaRPr lang="it-IT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16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L’alunno riconosce e denomina le</a:t>
                      </a:r>
                      <a:r>
                        <a:rPr lang="it-IT" sz="16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6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forme del piano, le rappresentazioni e ne coglie le relazioni tra gli elementi.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it-IT" sz="16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L’alunno spiega i procedimenti eseguiti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OBIETTIVO </a:t>
                      </a:r>
                      <a:r>
                        <a:rPr lang="it-IT" sz="1400" b="1" i="1" dirty="0">
                          <a:latin typeface="Times New Roman"/>
                          <a:ea typeface="Calibri"/>
                          <a:cs typeface="Times New Roman"/>
                        </a:rPr>
                        <a:t>FORMATIVO :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400" i="0" dirty="0">
                          <a:latin typeface="+mj-lt"/>
                          <a:ea typeface="Calibri"/>
                          <a:cs typeface="Times New Roman"/>
                        </a:rPr>
                        <a:t>Conoscere  definizioni e proprietà degli elementi caratteristici delle  figure piane con riferimento ai poligoni.</a:t>
                      </a:r>
                      <a:endParaRPr lang="it-IT" sz="1100" i="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9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i="1" dirty="0" smtClean="0">
                          <a:latin typeface="Times New Roman"/>
                          <a:ea typeface="Calibri"/>
                          <a:cs typeface="Times New Roman"/>
                        </a:rPr>
                        <a:t>OBIETTIVI </a:t>
                      </a:r>
                      <a:r>
                        <a:rPr lang="it-IT" sz="1400" b="1" i="1" dirty="0">
                          <a:latin typeface="Times New Roman"/>
                          <a:ea typeface="Calibri"/>
                          <a:cs typeface="Times New Roman"/>
                        </a:rPr>
                        <a:t>OPERATIVI: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L’alunno è in grado di identificare le principali proprietà dei poligoni 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L’alunno è in grado di operare con gli elementi di un  poligono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t-IT" sz="1600" i="0" dirty="0">
                          <a:latin typeface="+mj-lt"/>
                          <a:ea typeface="Calibri"/>
                          <a:cs typeface="Times New Roman"/>
                        </a:rPr>
                        <a:t>L’alunno risolve problemi geometrici relativi al perimetro dei poligoni</a:t>
                      </a:r>
                      <a:endParaRPr lang="it-IT" sz="1200" i="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6804248" y="4149080"/>
          <a:ext cx="2160240" cy="2247136"/>
        </p:xfrm>
        <a:graphic>
          <a:graphicData uri="http://schemas.openxmlformats.org/drawingml/2006/table">
            <a:tbl>
              <a:tblPr/>
              <a:tblGrid>
                <a:gridCol w="1386586"/>
                <a:gridCol w="773654"/>
              </a:tblGrid>
              <a:tr h="35432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Griglia di correzione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% risposte esatte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VOTO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&lt; 40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40 - 49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50 - 69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70- 79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80 - 89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90 - 98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>
                          <a:latin typeface="Times New Roman"/>
                          <a:ea typeface="Calibri"/>
                          <a:cs typeface="Times New Roman"/>
                        </a:rPr>
                        <a:t>99 - 100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23528" y="1988840"/>
          <a:ext cx="3879850" cy="2097018"/>
        </p:xfrm>
        <a:graphic>
          <a:graphicData uri="http://schemas.openxmlformats.org/drawingml/2006/table">
            <a:tbl>
              <a:tblPr/>
              <a:tblGrid>
                <a:gridCol w="2169795"/>
                <a:gridCol w="1710055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NUMERO LATI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r>
                        <a:rPr lang="it-IT" sz="1200">
                          <a:latin typeface="Times New Roman"/>
                          <a:ea typeface="Calibri"/>
                          <a:cs typeface="Times New Roman"/>
                        </a:rPr>
                        <a:t>NOME POLIGONO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2075" algn="l"/>
                        </a:tabLs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….     Cinque                                   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….     Otto                                           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….     Tre                                           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….     Dieci                                          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….    Dodici                                                                                           </a:t>
                      </a: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			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triangolo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dodecagono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pentagono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esagono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decagono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ottagono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quadrilatero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323528" y="5013176"/>
          <a:ext cx="3744416" cy="1472184"/>
        </p:xfrm>
        <a:graphic>
          <a:graphicData uri="http://schemas.openxmlformats.org/drawingml/2006/table">
            <a:tbl>
              <a:tblPr/>
              <a:tblGrid>
                <a:gridCol w="2164479"/>
                <a:gridCol w="157993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SOMMA ANGOLI 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INTERNI (Si)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Times New Roman"/>
                          <a:ea typeface="Calibri"/>
                          <a:cs typeface="Times New Roman"/>
                        </a:rPr>
                        <a:t>NOME POLIGONO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latin typeface="Times New Roman"/>
                          <a:ea typeface="Calibri"/>
                          <a:cs typeface="Times New Roman"/>
                        </a:rPr>
                        <a:t>……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  180°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latin typeface="Times New Roman"/>
                          <a:ea typeface="Calibri"/>
                          <a:cs typeface="Times New Roman"/>
                        </a:rPr>
                        <a:t>……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 720°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latin typeface="Times New Roman"/>
                          <a:ea typeface="Calibri"/>
                          <a:cs typeface="Times New Roman"/>
                        </a:rPr>
                        <a:t>……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 360°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triangolo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quadrilatero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pentagono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esagono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it-IT" sz="1200" dirty="0">
                          <a:latin typeface="Times New Roman"/>
                          <a:ea typeface="Calibri"/>
                          <a:cs typeface="Times New Roman"/>
                        </a:rPr>
                        <a:t> decagono</a:t>
                      </a: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0" y="628382"/>
            <a:ext cx="10538462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2075" algn="l"/>
              </a:tabLst>
            </a:pP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PROVA OGGETTIVA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1- Associa al numero di lati il nome del poligono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Associa a Si il nome della figura corrispondente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2075" algn="l"/>
              </a:tabLst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(…./3)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499992" y="2276872"/>
            <a:ext cx="801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ea typeface="Calibri" pitchFamily="34" charset="0"/>
                <a:cs typeface="Times New Roman" pitchFamily="18" charset="0"/>
              </a:rPr>
              <a:t> (…./5)</a:t>
            </a:r>
            <a:endParaRPr lang="it-IT" dirty="0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251520" y="4221088"/>
            <a:ext cx="54442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2- Si rappresenta la somma degli angoli interni di un poligono.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Associa a Si il nome della figura corrispondente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139952" y="6093296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(…./3)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75675" y="106332"/>
            <a:ext cx="7462427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endParaRPr lang="it-IT" sz="12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3- Quale delle seguenti formule permette di calcolare il numero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delle diagonali totali di un poligono (n rappresenta il numero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dei lati)?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 x (n -3) : 2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 x (n -3)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 x (n -2) : 2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 x (n -3) : 3                            (…./1)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endParaRPr kumimoji="0" lang="it-I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2075" algn="l"/>
              </a:tabLst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4- Quale delle seguenti formule permette di calcolare la somma degli angoli interni di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62075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un poligono (n rappresenta il numero dei lati)?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endParaRPr lang="it-IT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(n -2) x 90°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(n -2) x 180°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(n -2) x 360°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62075" algn="l"/>
              </a:tabLst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(n -2) x 270°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2075" algn="l"/>
              </a:tabLst>
            </a:pP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                              </a:t>
            </a:r>
            <a:r>
              <a:rPr kumimoji="0" lang="it-I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                                </a:t>
            </a: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(…./1)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92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495" name="Rectangle 3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CasellaDiTesto 52"/>
          <p:cNvSpPr txBox="1"/>
          <p:nvPr/>
        </p:nvSpPr>
        <p:spPr>
          <a:xfrm>
            <a:off x="6884640" y="120513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2498" name="Text Box 34"/>
          <p:cNvSpPr txBox="1">
            <a:spLocks noChangeArrowheads="1"/>
          </p:cNvSpPr>
          <p:nvPr/>
        </p:nvSpPr>
        <p:spPr bwMode="auto">
          <a:xfrm>
            <a:off x="3419872" y="1052736"/>
            <a:ext cx="1616968" cy="3823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I POLIGONI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3275856" y="2348881"/>
            <a:ext cx="864096" cy="2160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concavi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0" name="Text Box 36"/>
          <p:cNvSpPr txBox="1">
            <a:spLocks noChangeArrowheads="1"/>
          </p:cNvSpPr>
          <p:nvPr/>
        </p:nvSpPr>
        <p:spPr bwMode="auto">
          <a:xfrm>
            <a:off x="4283968" y="2348880"/>
            <a:ext cx="816099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……………..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1" name="Text Box 37"/>
          <p:cNvSpPr txBox="1">
            <a:spLocks noChangeArrowheads="1"/>
          </p:cNvSpPr>
          <p:nvPr/>
        </p:nvSpPr>
        <p:spPr bwMode="auto">
          <a:xfrm>
            <a:off x="5508104" y="2276872"/>
            <a:ext cx="75247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equilateri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2" name="Text Box 38"/>
          <p:cNvSpPr txBox="1">
            <a:spLocks noChangeArrowheads="1"/>
          </p:cNvSpPr>
          <p:nvPr/>
        </p:nvSpPr>
        <p:spPr bwMode="auto">
          <a:xfrm>
            <a:off x="6372200" y="2276872"/>
            <a:ext cx="744091" cy="2160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……………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..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3" name="Text Box 39"/>
          <p:cNvSpPr txBox="1">
            <a:spLocks noChangeArrowheads="1"/>
          </p:cNvSpPr>
          <p:nvPr/>
        </p:nvSpPr>
        <p:spPr bwMode="auto">
          <a:xfrm>
            <a:off x="7380312" y="2204864"/>
            <a:ext cx="6953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regolari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4" name="Text Box 40"/>
          <p:cNvSpPr txBox="1">
            <a:spLocks noChangeArrowheads="1"/>
          </p:cNvSpPr>
          <p:nvPr/>
        </p:nvSpPr>
        <p:spPr bwMode="auto">
          <a:xfrm>
            <a:off x="683568" y="2348880"/>
            <a:ext cx="1485900" cy="238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seguenti elementi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5" name="Text Box 41"/>
          <p:cNvSpPr txBox="1">
            <a:spLocks noChangeArrowheads="1"/>
          </p:cNvSpPr>
          <p:nvPr/>
        </p:nvSpPr>
        <p:spPr bwMode="auto">
          <a:xfrm>
            <a:off x="395536" y="3429000"/>
            <a:ext cx="419100" cy="2190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lati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6" name="Text Box 42"/>
          <p:cNvSpPr txBox="1">
            <a:spLocks noChangeArrowheads="1"/>
          </p:cNvSpPr>
          <p:nvPr/>
        </p:nvSpPr>
        <p:spPr bwMode="auto">
          <a:xfrm>
            <a:off x="971600" y="3429001"/>
            <a:ext cx="720080" cy="2160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……………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7" name="Text Box 43"/>
          <p:cNvSpPr txBox="1">
            <a:spLocks noChangeArrowheads="1"/>
          </p:cNvSpPr>
          <p:nvPr/>
        </p:nvSpPr>
        <p:spPr bwMode="auto">
          <a:xfrm>
            <a:off x="1835696" y="3284984"/>
            <a:ext cx="59055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Angoli interni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8" name="Text Box 44"/>
          <p:cNvSpPr txBox="1">
            <a:spLocks noChangeArrowheads="1"/>
          </p:cNvSpPr>
          <p:nvPr/>
        </p:nvSpPr>
        <p:spPr bwMode="auto">
          <a:xfrm>
            <a:off x="2555776" y="3284984"/>
            <a:ext cx="590550" cy="428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……………………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509" name="Rectangle 45"/>
          <p:cNvSpPr>
            <a:spLocks noChangeArrowheads="1"/>
          </p:cNvSpPr>
          <p:nvPr/>
        </p:nvSpPr>
        <p:spPr bwMode="auto">
          <a:xfrm>
            <a:off x="629517" y="533291"/>
            <a:ext cx="34117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 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Completa la seguente mappa concettuale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cxnSp>
        <p:nvCxnSpPr>
          <p:cNvPr id="62510" name="AutoShape 46"/>
          <p:cNvCxnSpPr>
            <a:cxnSpLocks noChangeShapeType="1"/>
          </p:cNvCxnSpPr>
          <p:nvPr/>
        </p:nvCxnSpPr>
        <p:spPr bwMode="auto">
          <a:xfrm flipH="1">
            <a:off x="2771800" y="1484784"/>
            <a:ext cx="519684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62511" name="AutoShape 47"/>
          <p:cNvCxnSpPr>
            <a:cxnSpLocks noChangeShapeType="1"/>
          </p:cNvCxnSpPr>
          <p:nvPr/>
        </p:nvCxnSpPr>
        <p:spPr bwMode="auto">
          <a:xfrm flipH="1">
            <a:off x="1547664" y="1988840"/>
            <a:ext cx="514350" cy="2000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0" name="Rettangolo 69"/>
          <p:cNvSpPr/>
          <p:nvPr/>
        </p:nvSpPr>
        <p:spPr>
          <a:xfrm>
            <a:off x="1763688" y="1340768"/>
            <a:ext cx="1728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sz="1400" dirty="0" smtClean="0"/>
              <a:t>presentano</a:t>
            </a:r>
            <a:r>
              <a:rPr lang="it-IT" dirty="0" smtClean="0"/>
              <a:t> </a:t>
            </a:r>
            <a:endParaRPr lang="it-IT" dirty="0"/>
          </a:p>
        </p:txBody>
      </p:sp>
      <p:cxnSp>
        <p:nvCxnSpPr>
          <p:cNvPr id="72" name="AutoShape 46"/>
          <p:cNvCxnSpPr>
            <a:cxnSpLocks noChangeShapeType="1"/>
          </p:cNvCxnSpPr>
          <p:nvPr/>
        </p:nvCxnSpPr>
        <p:spPr bwMode="auto">
          <a:xfrm flipH="1" flipV="1">
            <a:off x="5148064" y="1412776"/>
            <a:ext cx="792088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76" name="Rettangolo 75"/>
          <p:cNvSpPr/>
          <p:nvPr/>
        </p:nvSpPr>
        <p:spPr>
          <a:xfrm>
            <a:off x="5580112" y="1628800"/>
            <a:ext cx="1621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Possono essere</a:t>
            </a:r>
            <a:endParaRPr lang="it-IT" dirty="0"/>
          </a:p>
        </p:txBody>
      </p:sp>
      <p:sp>
        <p:nvSpPr>
          <p:cNvPr id="77" name="Rettangolo 76"/>
          <p:cNvSpPr/>
          <p:nvPr/>
        </p:nvSpPr>
        <p:spPr>
          <a:xfrm>
            <a:off x="3563888" y="1700808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 si dividono in</a:t>
            </a:r>
            <a:endParaRPr lang="it-IT" dirty="0"/>
          </a:p>
        </p:txBody>
      </p:sp>
      <p:cxnSp>
        <p:nvCxnSpPr>
          <p:cNvPr id="78" name="AutoShape 46"/>
          <p:cNvCxnSpPr>
            <a:cxnSpLocks noChangeShapeType="1"/>
          </p:cNvCxnSpPr>
          <p:nvPr/>
        </p:nvCxnSpPr>
        <p:spPr bwMode="auto">
          <a:xfrm>
            <a:off x="4283968" y="1412776"/>
            <a:ext cx="0" cy="36933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81" name="AutoShape 47"/>
          <p:cNvCxnSpPr>
            <a:cxnSpLocks noChangeShapeType="1"/>
          </p:cNvCxnSpPr>
          <p:nvPr/>
        </p:nvCxnSpPr>
        <p:spPr bwMode="auto">
          <a:xfrm flipH="1">
            <a:off x="683568" y="3140968"/>
            <a:ext cx="288032" cy="2000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2" name="AutoShape 47"/>
          <p:cNvCxnSpPr>
            <a:cxnSpLocks noChangeShapeType="1"/>
          </p:cNvCxnSpPr>
          <p:nvPr/>
        </p:nvCxnSpPr>
        <p:spPr bwMode="auto">
          <a:xfrm flipH="1">
            <a:off x="3923928" y="2060848"/>
            <a:ext cx="72008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3" name="AutoShape 47"/>
          <p:cNvCxnSpPr>
            <a:cxnSpLocks noChangeShapeType="1"/>
          </p:cNvCxnSpPr>
          <p:nvPr/>
        </p:nvCxnSpPr>
        <p:spPr bwMode="auto">
          <a:xfrm>
            <a:off x="7092280" y="1916832"/>
            <a:ext cx="504056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4" name="AutoShape 47"/>
          <p:cNvCxnSpPr>
            <a:cxnSpLocks noChangeShapeType="1"/>
          </p:cNvCxnSpPr>
          <p:nvPr/>
        </p:nvCxnSpPr>
        <p:spPr bwMode="auto">
          <a:xfrm flipH="1">
            <a:off x="5940152" y="1988840"/>
            <a:ext cx="216024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87" name="AutoShape 47"/>
          <p:cNvCxnSpPr>
            <a:cxnSpLocks noChangeShapeType="1"/>
            <a:endCxn id="62502" idx="0"/>
          </p:cNvCxnSpPr>
          <p:nvPr/>
        </p:nvCxnSpPr>
        <p:spPr bwMode="auto">
          <a:xfrm>
            <a:off x="6732240" y="1916832"/>
            <a:ext cx="12006" cy="36004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97" name="AutoShape 47"/>
          <p:cNvCxnSpPr>
            <a:cxnSpLocks noChangeShapeType="1"/>
          </p:cNvCxnSpPr>
          <p:nvPr/>
        </p:nvCxnSpPr>
        <p:spPr bwMode="auto">
          <a:xfrm>
            <a:off x="4427984" y="2060848"/>
            <a:ext cx="72008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31" name="CasellaDiTesto 130"/>
          <p:cNvSpPr txBox="1"/>
          <p:nvPr/>
        </p:nvSpPr>
        <p:spPr>
          <a:xfrm>
            <a:off x="611560" y="2780928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denominati</a:t>
            </a:r>
            <a:endParaRPr lang="it-IT" sz="1600" dirty="0"/>
          </a:p>
        </p:txBody>
      </p:sp>
      <p:cxnSp>
        <p:nvCxnSpPr>
          <p:cNvPr id="134" name="AutoShape 47"/>
          <p:cNvCxnSpPr>
            <a:cxnSpLocks noChangeShapeType="1"/>
          </p:cNvCxnSpPr>
          <p:nvPr/>
        </p:nvCxnSpPr>
        <p:spPr bwMode="auto">
          <a:xfrm>
            <a:off x="1763688" y="3068960"/>
            <a:ext cx="720080" cy="14401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35" name="AutoShape 47"/>
          <p:cNvCxnSpPr>
            <a:cxnSpLocks noChangeShapeType="1"/>
          </p:cNvCxnSpPr>
          <p:nvPr/>
        </p:nvCxnSpPr>
        <p:spPr bwMode="auto">
          <a:xfrm>
            <a:off x="1547664" y="3068960"/>
            <a:ext cx="288032" cy="2160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36" name="AutoShape 47"/>
          <p:cNvCxnSpPr>
            <a:cxnSpLocks noChangeShapeType="1"/>
          </p:cNvCxnSpPr>
          <p:nvPr/>
        </p:nvCxnSpPr>
        <p:spPr bwMode="auto">
          <a:xfrm>
            <a:off x="1331640" y="3068960"/>
            <a:ext cx="0" cy="28803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45" name="Rettangolo 144"/>
          <p:cNvSpPr/>
          <p:nvPr/>
        </p:nvSpPr>
        <p:spPr>
          <a:xfrm>
            <a:off x="4091740" y="3244334"/>
            <a:ext cx="960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 (</a:t>
            </a:r>
            <a:r>
              <a:rPr lang="it-IT" dirty="0" err="1" smtClean="0"/>
              <a:t>……</a:t>
            </a:r>
            <a:r>
              <a:rPr lang="it-IT" dirty="0" smtClean="0"/>
              <a:t>./4)</a:t>
            </a:r>
            <a:endParaRPr lang="it-IT" dirty="0"/>
          </a:p>
        </p:txBody>
      </p:sp>
      <p:graphicFrame>
        <p:nvGraphicFramePr>
          <p:cNvPr id="146" name="Tabella 145"/>
          <p:cNvGraphicFramePr>
            <a:graphicFrameLocks noGrp="1"/>
          </p:cNvGraphicFramePr>
          <p:nvPr/>
        </p:nvGraphicFramePr>
        <p:xfrm>
          <a:off x="683568" y="4797152"/>
          <a:ext cx="6048672" cy="1226820"/>
        </p:xfrm>
        <a:graphic>
          <a:graphicData uri="http://schemas.openxmlformats.org/drawingml/2006/table">
            <a:tbl>
              <a:tblPr/>
              <a:tblGrid>
                <a:gridCol w="1838676"/>
                <a:gridCol w="1838676"/>
                <a:gridCol w="1096134"/>
                <a:gridCol w="127518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+mj-lt"/>
                          <a:ea typeface="Calibri"/>
                          <a:cs typeface="Times New Roman"/>
                        </a:rPr>
                        <a:t>Poligono regolare</a:t>
                      </a:r>
                      <a:endParaRPr lang="it-IT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+mj-lt"/>
                          <a:ea typeface="Calibri"/>
                          <a:cs typeface="Times New Roman"/>
                        </a:rPr>
                        <a:t>Pentagono regolare</a:t>
                      </a:r>
                      <a:endParaRPr lang="it-IT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+mj-lt"/>
                          <a:ea typeface="Calibri"/>
                          <a:cs typeface="Times New Roman"/>
                        </a:rPr>
                        <a:t>Ottagono</a:t>
                      </a:r>
                      <a:endParaRPr lang="it-IT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latin typeface="+mj-lt"/>
                          <a:ea typeface="Calibri"/>
                          <a:cs typeface="Times New Roman"/>
                        </a:rPr>
                        <a:t>Dodecagono</a:t>
                      </a:r>
                      <a:endParaRPr lang="it-IT" sz="12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i="1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 smtClean="0">
                          <a:latin typeface="+mj-lt"/>
                          <a:ea typeface="Calibri"/>
                          <a:cs typeface="Times New Roman"/>
                        </a:rPr>
                        <a:t>l</a:t>
                      </a:r>
                      <a:endParaRPr lang="it-IT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+mj-lt"/>
                          <a:ea typeface="Calibri"/>
                          <a:cs typeface="Times New Roman"/>
                        </a:rPr>
                        <a:t>23 </a:t>
                      </a:r>
                      <a:r>
                        <a:rPr lang="it-IT" sz="1400" dirty="0">
                          <a:latin typeface="+mj-lt"/>
                          <a:ea typeface="Calibri"/>
                          <a:cs typeface="Times New Roman"/>
                        </a:rPr>
                        <a:t>cm</a:t>
                      </a:r>
                      <a:endParaRPr lang="it-IT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+mj-lt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it-IT" sz="1400" dirty="0">
                          <a:latin typeface="+mj-lt"/>
                          <a:ea typeface="Calibri"/>
                          <a:cs typeface="Times New Roman"/>
                        </a:rPr>
                        <a:t>cm</a:t>
                      </a:r>
                      <a:endParaRPr lang="it-IT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i="1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i="1" dirty="0" smtClean="0">
                          <a:latin typeface="+mj-lt"/>
                          <a:ea typeface="Calibri"/>
                          <a:cs typeface="Times New Roman"/>
                        </a:rPr>
                        <a:t>p</a:t>
                      </a:r>
                      <a:endParaRPr lang="it-IT" sz="1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400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+mj-lt"/>
                          <a:ea typeface="Calibri"/>
                          <a:cs typeface="Times New Roman"/>
                        </a:rPr>
                        <a:t>408 cm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542" name="Rectangle 78"/>
          <p:cNvSpPr>
            <a:spLocks noChangeArrowheads="1"/>
          </p:cNvSpPr>
          <p:nvPr/>
        </p:nvSpPr>
        <p:spPr bwMode="auto">
          <a:xfrm>
            <a:off x="1115616" y="4149080"/>
            <a:ext cx="61926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6- </a:t>
            </a:r>
            <a:r>
              <a:rPr kumimoji="0" lang="it-IT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Completa la seguente tabella  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it-IT" sz="1400" b="1" dirty="0" smtClean="0">
                <a:latin typeface="+mj-lt"/>
                <a:cs typeface="Times New Roman" pitchFamily="18" charset="0"/>
              </a:rPr>
              <a:t>                                                                              </a:t>
            </a:r>
            <a:r>
              <a:rPr lang="it-IT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(…../3)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8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" name="Rettangolo 148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0" y="-642355"/>
            <a:ext cx="8469498" cy="735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57275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7275" algn="l"/>
              </a:tabLst>
            </a:pPr>
            <a:r>
              <a:rPr lang="it-IT" sz="1600" b="1" dirty="0" smtClean="0">
                <a:latin typeface="+mj-lt"/>
                <a:ea typeface="Calibri" pitchFamily="34" charset="0"/>
                <a:cs typeface="Times New Roman" pitchFamily="18" charset="0"/>
              </a:rPr>
              <a:t>7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- Completa.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 in un triangolo due lati misurano 22 cm e 12 cm, il terzo lato al più può misurare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………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cm.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 in un triangolo due lati misurano 35 cm e 20 cm, il terzo lato non può essere minore di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……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.. cm.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Se in un triangolo due lati misurano 25 cm e 42 cm, il valore del terzo lato deve essere compreso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7275" algn="l"/>
              </a:tabLst>
            </a:pPr>
            <a:r>
              <a:rPr lang="it-IT" sz="1600" dirty="0" smtClean="0"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fra </a:t>
            </a:r>
            <a:r>
              <a:rPr kumimoji="0" lang="it-IT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…….cm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e …..cm.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(…../4)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7275" algn="l"/>
              </a:tabLst>
            </a:pPr>
            <a:r>
              <a:rPr lang="it-IT" sz="1600" dirty="0" smtClean="0">
                <a:latin typeface="+mj-lt"/>
                <a:ea typeface="Calibri" pitchFamily="34" charset="0"/>
                <a:cs typeface="Times New Roman" pitchFamily="18" charset="0"/>
              </a:rPr>
              <a:t>8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- Calcola il perimetro di un esagono i cui lati misurano rispettivamente 12,5 cm, 13,5 cm, 10,7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7275" algn="l"/>
              </a:tabLst>
            </a:pPr>
            <a:r>
              <a:rPr lang="it-IT" sz="1600" dirty="0" smtClean="0">
                <a:latin typeface="+mj-lt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cm, 12,3 cm, 19 cm e 21 cm.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57275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89 cm                     b) 91 cm             c)  87 cm    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(…../2)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endParaRPr lang="it-IT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t-IT" dirty="0" smtClean="0"/>
              <a:t>9- Se un poligono ha la somma degli angoli interni di 900°, quanti lati ha?</a:t>
            </a:r>
          </a:p>
          <a:p>
            <a:r>
              <a:rPr lang="it-IT" b="1" dirty="0" smtClean="0"/>
              <a:t> </a:t>
            </a:r>
            <a:endParaRPr lang="it-IT" dirty="0" smtClean="0"/>
          </a:p>
          <a:p>
            <a:pPr marL="342900" lvl="0" indent="-342900"/>
            <a:r>
              <a:rPr lang="it-IT" dirty="0" smtClean="0"/>
              <a:t>   a ) 5    b) 7             c)  8                                                                                         (</a:t>
            </a:r>
            <a:r>
              <a:rPr lang="it-IT" dirty="0" err="1" smtClean="0"/>
              <a:t>……</a:t>
            </a:r>
            <a:r>
              <a:rPr lang="it-IT" dirty="0" smtClean="0"/>
              <a:t>./1)</a:t>
            </a:r>
          </a:p>
          <a:p>
            <a:pPr marL="342900" lvl="0" indent="-342900"/>
            <a:endParaRPr lang="it-IT" dirty="0" smtClean="0"/>
          </a:p>
          <a:p>
            <a:pPr lvl="0"/>
            <a:r>
              <a:rPr lang="it-IT" dirty="0" smtClean="0"/>
              <a:t>10- Stabilisci se le affermazioni sono V  F oppure V/F vere solo in particolari circostanze</a:t>
            </a:r>
          </a:p>
          <a:p>
            <a:pPr lvl="0"/>
            <a:endParaRPr lang="it-IT" dirty="0" smtClean="0"/>
          </a:p>
          <a:p>
            <a:pPr lvl="0"/>
            <a:r>
              <a:rPr lang="it-IT" dirty="0" smtClean="0"/>
              <a:t>I segmenti che uniscono due vertici consecutivi prendono il nome di lati   V     F      V/F</a:t>
            </a:r>
          </a:p>
          <a:p>
            <a:pPr lvl="0"/>
            <a:r>
              <a:rPr lang="it-IT" dirty="0" smtClean="0"/>
              <a:t>Da ogni vertice di un poligono fuoriescono 2 diagonali                                  V     F      V/F</a:t>
            </a:r>
          </a:p>
          <a:p>
            <a:pPr lvl="0"/>
            <a:r>
              <a:rPr lang="it-IT" dirty="0" smtClean="0"/>
              <a:t>In un poligono tutti gli angoli sono congruenti                                                 V     F      V/F</a:t>
            </a:r>
          </a:p>
          <a:p>
            <a:r>
              <a:rPr lang="it-IT" dirty="0" smtClean="0"/>
              <a:t>                                                                                                    </a:t>
            </a:r>
          </a:p>
          <a:p>
            <a:r>
              <a:rPr lang="it-IT" dirty="0" smtClean="0"/>
              <a:t>                                                                                                                                   (</a:t>
            </a:r>
            <a:r>
              <a:rPr lang="it-IT" dirty="0" err="1" smtClean="0"/>
              <a:t>……</a:t>
            </a:r>
            <a:r>
              <a:rPr lang="it-IT" dirty="0" smtClean="0"/>
              <a:t>./3)</a:t>
            </a:r>
          </a:p>
          <a:p>
            <a:r>
              <a:rPr lang="it-IT" dirty="0" smtClean="0"/>
              <a:t>					   </a:t>
            </a:r>
          </a:p>
          <a:p>
            <a:r>
              <a:rPr lang="it-IT" dirty="0" smtClean="0"/>
              <a:t>                                                                                                                                TOT </a:t>
            </a:r>
            <a:r>
              <a:rPr lang="it-IT" dirty="0" err="1" smtClean="0"/>
              <a:t>……</a:t>
            </a:r>
            <a:r>
              <a:rPr lang="it-IT" dirty="0" smtClean="0"/>
              <a:t>/27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1043608" y="332656"/>
            <a:ext cx="4712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tx2">
                    <a:lumMod val="75000"/>
                  </a:schemeClr>
                </a:solidFill>
              </a:rPr>
              <a:t>Geografia </a:t>
            </a:r>
            <a:r>
              <a:rPr lang="it-IT" dirty="0" smtClean="0">
                <a:solidFill>
                  <a:srgbClr val="3333CC"/>
                </a:solidFill>
              </a:rPr>
              <a:t>              </a:t>
            </a:r>
            <a:r>
              <a:rPr lang="it-IT" b="1" dirty="0" smtClean="0">
                <a:solidFill>
                  <a:srgbClr val="3333CC"/>
                </a:solidFill>
              </a:rPr>
              <a:t>SC Secondaria 1^ grado</a:t>
            </a:r>
            <a:endParaRPr lang="it-IT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" y="1073642"/>
            <a:ext cx="8748463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I°</a:t>
            </a: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unità di apprendimento: </a:t>
            </a:r>
            <a:r>
              <a:rPr kumimoji="0" lang="it-IT" sz="16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Strumenti e linguaggi della geografia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Destinatari: alunni della prima classe della scuola secondaria di primo grado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Obiettivi formativi</a:t>
            </a:r>
            <a:r>
              <a:rPr kumimoji="0" lang="it-IT" sz="16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Sapere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Che cosa sono i punti cardinali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Concetto di orientamento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Rappresentazione in scala della realtà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Tipologie della rappresentazione cartografica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Rappresentazione fotografica e satellitare della realtà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Obiettivi formativi: </a:t>
            </a:r>
            <a:r>
              <a:rPr kumimoji="0" lang="it-IT" sz="16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Saper fare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Rintracciare un luogo sulla carta in base al reticolato geografico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Costruire una carta tematica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Riconoscere gli elementi di un territorio mediante l’impiego dello immagini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(Vanno raccordati operativamente gli obiettivi «Sapere» e «saper fare» individuando il compito di apprendimento e la soglia minima.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Attività in classe: lezione frontale, lettura e decodifica di carte geografiche, costruzione di grafici e tabelle.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Modalità di verifica degli apprendimenti: prove strutturate.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1520788"/>
            <a:ext cx="843228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Studiare geografia significa non solo osservare lo spazio intorno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 noi e gli elementi che ne fanno parte, ma anche rendersi conto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dei cambiamenti che si sono verificati in un determinato spazio 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delle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cause che hanno prodotto questi cambiamenti.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L’osservazione dell’ambiente è molto importante: non possiamo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descrivere una realtà geografica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senza prima osservarla e raccogliere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 attenzione i dati.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Osservando possiamo capire come il territorio sia stato modificato e utilizzato dagli uomini: UOMO e AMBIENTE sono strettamente collegati. Durante il I anno di scuola secondaria di  I grado viene proposto lo studio della: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GEOGRAFIA FISICA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è la parte della materia che si occupa degli aspetti materiali che accompagnano</a:t>
            </a:r>
            <a:r>
              <a:rPr kumimoji="0" lang="it-IT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il territorio: climi, ambienti, paesaggi sui quali l’opera dell’uomo non ha apportato modifiche.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GEOGRAFIA UMANA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è la parte della materia che si occupa di evidenziare l’intervento dell’uomo sul terra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282274"/>
            <a:ext cx="4176464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Seleziona e inserisci i termini geografici utili per riempire la carta geografica:</a:t>
            </a: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it-IT" sz="16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Alpi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Appennini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Francia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Svizzera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 Tirreno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 Adriatico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Mar Mediterraneo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Sicilia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Sardegna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Oceano Atlantico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Svezia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Corsica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Spagna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it-IT" sz="1600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it-IT" sz="1600" b="1" i="1" dirty="0" smtClean="0"/>
              <a:t>Prova sufficiente</a:t>
            </a:r>
            <a:r>
              <a:rPr lang="it-IT" sz="1600" dirty="0" smtClean="0"/>
              <a:t>: 8 termini inseriti correttamente.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3928" y="1844824"/>
            <a:ext cx="3629025" cy="4070985"/>
          </a:xfrm>
          <a:prstGeom prst="rect">
            <a:avLst/>
          </a:prstGeom>
        </p:spPr>
      </p:pic>
      <p:pic>
        <p:nvPicPr>
          <p:cNvPr id="6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4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ttangolo 24"/>
          <p:cNvSpPr>
            <a:spLocks noChangeArrowheads="1"/>
          </p:cNvSpPr>
          <p:nvPr/>
        </p:nvSpPr>
        <p:spPr bwMode="auto">
          <a:xfrm>
            <a:off x="539552" y="2924944"/>
            <a:ext cx="171450" cy="142875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5842" name="Rettangolo 25"/>
          <p:cNvSpPr>
            <a:spLocks noChangeArrowheads="1"/>
          </p:cNvSpPr>
          <p:nvPr/>
        </p:nvSpPr>
        <p:spPr bwMode="auto">
          <a:xfrm>
            <a:off x="539552" y="1988840"/>
            <a:ext cx="171450" cy="142875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260648"/>
            <a:ext cx="593303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Seleziona i colori, fra quelli a tua disposizione, che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rappresentano i vari elementi fisici della cartina e riportali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sulla stessa: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457200" y="180201"/>
            <a:ext cx="53091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1" name="Rettangolo 26"/>
          <p:cNvSpPr>
            <a:spLocks noChangeArrowheads="1"/>
          </p:cNvSpPr>
          <p:nvPr/>
        </p:nvSpPr>
        <p:spPr bwMode="auto">
          <a:xfrm>
            <a:off x="539552" y="3284984"/>
            <a:ext cx="171450" cy="142875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755576" y="1916832"/>
            <a:ext cx="2016224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montagna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ollina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pianura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it-IT" sz="1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400" dirty="0" smtClean="0">
                <a:latin typeface="Arial" pitchFamily="34" charset="0"/>
                <a:cs typeface="Arial" pitchFamily="34" charset="0"/>
              </a:rPr>
              <a:t>f</a:t>
            </a: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iumi</a:t>
            </a:r>
            <a:r>
              <a:rPr kumimoji="0" lang="it-IT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– </a:t>
            </a:r>
            <a:r>
              <a:rPr lang="it-IT" sz="1400" dirty="0" smtClean="0">
                <a:latin typeface="Arial" pitchFamily="34" charset="0"/>
                <a:cs typeface="Arial" pitchFamily="34" charset="0"/>
              </a:rPr>
              <a:t>m</a:t>
            </a:r>
            <a:r>
              <a: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ari- laghi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457200" y="180201"/>
            <a:ext cx="5693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ttangolo 25"/>
          <p:cNvSpPr>
            <a:spLocks noChangeArrowheads="1"/>
          </p:cNvSpPr>
          <p:nvPr/>
        </p:nvSpPr>
        <p:spPr bwMode="auto">
          <a:xfrm>
            <a:off x="539552" y="2420888"/>
            <a:ext cx="171450" cy="142875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1" name="Immagine 2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1124744"/>
            <a:ext cx="3384376" cy="3710945"/>
          </a:xfrm>
          <a:prstGeom prst="rect">
            <a:avLst/>
          </a:prstGeom>
        </p:spPr>
      </p:pic>
      <p:sp>
        <p:nvSpPr>
          <p:cNvPr id="22" name="CasellaDiTesto 21"/>
          <p:cNvSpPr txBox="1"/>
          <p:nvPr/>
        </p:nvSpPr>
        <p:spPr>
          <a:xfrm>
            <a:off x="323528" y="5442228"/>
            <a:ext cx="82089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 </a:t>
            </a:r>
          </a:p>
          <a:p>
            <a:r>
              <a:rPr lang="it-IT" dirty="0" smtClean="0"/>
              <a:t> </a:t>
            </a:r>
          </a:p>
          <a:p>
            <a:r>
              <a:rPr lang="it-IT" sz="1600" b="1" i="1" dirty="0" smtClean="0"/>
              <a:t>Prova sufficiente</a:t>
            </a:r>
            <a:r>
              <a:rPr lang="it-IT" sz="1600" dirty="0" smtClean="0"/>
              <a:t> :individuare correttamente tutti i colori.</a:t>
            </a:r>
          </a:p>
          <a:p>
            <a:r>
              <a:rPr lang="it-IT" sz="1600" dirty="0" smtClean="0"/>
              <a:t> </a:t>
            </a:r>
          </a:p>
          <a:p>
            <a:endParaRPr lang="it-IT" dirty="0"/>
          </a:p>
        </p:txBody>
      </p:sp>
      <p:sp>
        <p:nvSpPr>
          <p:cNvPr id="35858" name="Rettangolo 4"/>
          <p:cNvSpPr>
            <a:spLocks noChangeArrowheads="1"/>
          </p:cNvSpPr>
          <p:nvPr/>
        </p:nvSpPr>
        <p:spPr bwMode="auto">
          <a:xfrm>
            <a:off x="611560" y="5445224"/>
            <a:ext cx="576063" cy="3333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4445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9" name="Rettangolo 29"/>
          <p:cNvSpPr>
            <a:spLocks noChangeArrowheads="1"/>
          </p:cNvSpPr>
          <p:nvPr/>
        </p:nvSpPr>
        <p:spPr bwMode="auto">
          <a:xfrm>
            <a:off x="1331640" y="5445224"/>
            <a:ext cx="638175" cy="333375"/>
          </a:xfrm>
          <a:prstGeom prst="rect">
            <a:avLst/>
          </a:prstGeom>
          <a:solidFill>
            <a:srgbClr val="FFFF00"/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ttangolo 29"/>
          <p:cNvSpPr>
            <a:spLocks noChangeArrowheads="1"/>
          </p:cNvSpPr>
          <p:nvPr/>
        </p:nvSpPr>
        <p:spPr bwMode="auto">
          <a:xfrm>
            <a:off x="2195736" y="5445224"/>
            <a:ext cx="638175" cy="33337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ttangolo 29"/>
          <p:cNvSpPr>
            <a:spLocks noChangeArrowheads="1"/>
          </p:cNvSpPr>
          <p:nvPr/>
        </p:nvSpPr>
        <p:spPr bwMode="auto">
          <a:xfrm>
            <a:off x="3851920" y="5445224"/>
            <a:ext cx="638175" cy="333375"/>
          </a:xfrm>
          <a:prstGeom prst="rect">
            <a:avLst/>
          </a:prstGeom>
          <a:solidFill>
            <a:schemeClr val="accent4">
              <a:lumMod val="75000"/>
            </a:schemeClr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ttangolo 29"/>
          <p:cNvSpPr>
            <a:spLocks noChangeArrowheads="1"/>
          </p:cNvSpPr>
          <p:nvPr/>
        </p:nvSpPr>
        <p:spPr bwMode="auto">
          <a:xfrm>
            <a:off x="4644008" y="5445224"/>
            <a:ext cx="638175" cy="3333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ttangolo 29"/>
          <p:cNvSpPr>
            <a:spLocks noChangeArrowheads="1"/>
          </p:cNvSpPr>
          <p:nvPr/>
        </p:nvSpPr>
        <p:spPr bwMode="auto">
          <a:xfrm>
            <a:off x="5436096" y="5445224"/>
            <a:ext cx="638175" cy="333375"/>
          </a:xfrm>
          <a:prstGeom prst="rect">
            <a:avLst/>
          </a:prstGeom>
          <a:solidFill>
            <a:srgbClr val="FF0000"/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ttangolo 29"/>
          <p:cNvSpPr>
            <a:spLocks noChangeArrowheads="1"/>
          </p:cNvSpPr>
          <p:nvPr/>
        </p:nvSpPr>
        <p:spPr bwMode="auto">
          <a:xfrm>
            <a:off x="6228184" y="5445224"/>
            <a:ext cx="638175" cy="3333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44450">
            <a:solidFill>
              <a:srgbClr val="F79646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 extrusionH="50800"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0" name="Rettangolo 30"/>
          <p:cNvSpPr>
            <a:spLocks noChangeArrowheads="1"/>
          </p:cNvSpPr>
          <p:nvPr/>
        </p:nvSpPr>
        <p:spPr bwMode="auto">
          <a:xfrm>
            <a:off x="3059832" y="5445224"/>
            <a:ext cx="638175" cy="3333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47625">
            <a:solidFill>
              <a:srgbClr val="F79646">
                <a:alpha val="97000"/>
              </a:srgb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4" cstate="print">
            <a:lum bright="30000"/>
          </a:blip>
          <a:srcRect/>
          <a:stretch>
            <a:fillRect/>
          </a:stretch>
        </p:blipFill>
        <p:spPr bwMode="auto">
          <a:xfrm>
            <a:off x="6300192" y="476672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ttangolo 31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5" action="ppaction://hlinksldjump"/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95936" y="764704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9313BB"/>
                </a:solidFill>
              </a:rPr>
              <a:t>SC Infanzia </a:t>
            </a:r>
            <a:endParaRPr lang="it-IT" dirty="0"/>
          </a:p>
        </p:txBody>
      </p:sp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444208" y="260648"/>
            <a:ext cx="249569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112268" y="620688"/>
            <a:ext cx="338437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rete</a:t>
            </a:r>
            <a:endParaRPr lang="it-I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0" y="1268760"/>
            <a:ext cx="828092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Arial" pitchFamily="34" charset="0"/>
                <a:cs typeface="Arial" pitchFamily="34" charset="0"/>
              </a:rPr>
              <a:t>Obiettivi operativi: </a:t>
            </a:r>
            <a:r>
              <a:rPr lang="it-IT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 Discorsi e le Parole </a:t>
            </a:r>
            <a:endParaRPr lang="it-IT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it-IT" sz="1600" dirty="0" smtClean="0"/>
          </a:p>
          <a:p>
            <a:pPr lvl="0"/>
            <a:r>
              <a:rPr lang="it-IT" sz="1600" b="1" dirty="0" smtClean="0"/>
              <a:t>A - OBIETTIVO  </a:t>
            </a:r>
            <a:r>
              <a:rPr lang="it-IT" sz="1600" b="1" dirty="0" smtClean="0"/>
              <a:t>OPERATIVO: </a:t>
            </a:r>
            <a:r>
              <a:rPr lang="it-IT" sz="1600" dirty="0" smtClean="0"/>
              <a:t>ascoltare, comprendere e riassumere una storia letta </a:t>
            </a:r>
            <a:r>
              <a:rPr lang="it-IT" sz="1600" dirty="0" smtClean="0"/>
              <a:t>                                       (</a:t>
            </a:r>
            <a:r>
              <a:rPr lang="it-IT" sz="1600" dirty="0" smtClean="0"/>
              <a:t>lettura della fiaba illustrata “</a:t>
            </a:r>
            <a:r>
              <a:rPr lang="it-IT" sz="1600" i="1" dirty="0" smtClean="0"/>
              <a:t>Biancaneve e i sette nani</a:t>
            </a:r>
            <a:r>
              <a:rPr lang="it-IT" sz="1600" dirty="0" smtClean="0"/>
              <a:t>”).</a:t>
            </a:r>
          </a:p>
          <a:p>
            <a:r>
              <a:rPr lang="it-IT" sz="1600" b="1" dirty="0" smtClean="0"/>
              <a:t>PROVE </a:t>
            </a:r>
            <a:r>
              <a:rPr lang="it-IT" sz="1600" b="1" dirty="0" err="1" smtClean="0"/>
              <a:t>DI</a:t>
            </a:r>
            <a:r>
              <a:rPr lang="it-IT" sz="1600" b="1" dirty="0" smtClean="0"/>
              <a:t> VERIFICA</a:t>
            </a:r>
            <a:endParaRPr lang="it-IT" sz="1600" dirty="0" smtClean="0"/>
          </a:p>
          <a:p>
            <a:r>
              <a:rPr lang="it-IT" sz="1600" b="1" dirty="0" smtClean="0"/>
              <a:t>Il bambino</a:t>
            </a:r>
            <a:endParaRPr lang="it-IT" sz="1600" dirty="0" smtClean="0"/>
          </a:p>
          <a:p>
            <a:pPr lvl="0"/>
            <a:r>
              <a:rPr lang="it-IT" sz="1600" dirty="0" smtClean="0"/>
              <a:t>1- </a:t>
            </a:r>
            <a:r>
              <a:rPr lang="it-IT" sz="1600" dirty="0" smtClean="0"/>
              <a:t>identifica i personaggi principali: risponde a domande stimolo-colora nella serie di figure presentate solamente quelle richieste;</a:t>
            </a:r>
          </a:p>
          <a:p>
            <a:pPr lvl="0"/>
            <a:r>
              <a:rPr lang="it-IT" sz="1600" dirty="0" smtClean="0"/>
              <a:t>2-definisce </a:t>
            </a:r>
            <a:r>
              <a:rPr lang="it-IT" sz="1600" dirty="0" smtClean="0"/>
              <a:t>le azioni dei protagonisti: collega con un segno i personaggi alle azioni svolte e verbalizza la relazione; </a:t>
            </a:r>
          </a:p>
          <a:p>
            <a:pPr lvl="0"/>
            <a:r>
              <a:rPr lang="it-IT" sz="1600" dirty="0" smtClean="0"/>
              <a:t>3-individua </a:t>
            </a:r>
            <a:r>
              <a:rPr lang="it-IT" sz="1600" dirty="0" smtClean="0"/>
              <a:t>i luoghi appartenenti alla fiaba: pone in relazione il personaggio con l’ambiente adatto utilizzando una freccia o una crocetta;</a:t>
            </a:r>
          </a:p>
          <a:p>
            <a:pPr lvl="0"/>
            <a:r>
              <a:rPr lang="it-IT" sz="1600" dirty="0" smtClean="0"/>
              <a:t>4-colloca </a:t>
            </a:r>
            <a:r>
              <a:rPr lang="it-IT" sz="1600" dirty="0" smtClean="0"/>
              <a:t>gli eventi nel tempo: associa in maniera logica le tessere della fiaba oppure colora un numero progressivo di pallini per ordinare la </a:t>
            </a:r>
            <a:r>
              <a:rPr lang="it-IT" sz="1600" dirty="0" smtClean="0"/>
              <a:t>sequenza.</a:t>
            </a:r>
          </a:p>
          <a:p>
            <a:pPr lvl="0"/>
            <a:endParaRPr lang="it-IT" sz="1600" dirty="0" smtClean="0"/>
          </a:p>
          <a:p>
            <a:r>
              <a:rPr lang="it-IT" sz="1600" b="1" dirty="0" smtClean="0"/>
              <a:t>SOGLIA MINIMA </a:t>
            </a:r>
            <a:r>
              <a:rPr lang="it-IT" sz="1600" b="1" dirty="0" err="1" smtClean="0"/>
              <a:t>DI</a:t>
            </a:r>
            <a:r>
              <a:rPr lang="it-IT" sz="1600" b="1" dirty="0" smtClean="0"/>
              <a:t> ACQUISIZIONE DELLE ABILITA’</a:t>
            </a:r>
            <a:endParaRPr lang="it-IT" sz="1600" dirty="0" smtClean="0"/>
          </a:p>
          <a:p>
            <a:r>
              <a:rPr lang="it-IT" sz="1600" b="1" dirty="0" smtClean="0"/>
              <a:t> </a:t>
            </a:r>
            <a:r>
              <a:rPr lang="it-IT" sz="1600" b="1" dirty="0" smtClean="0"/>
              <a:t>Il </a:t>
            </a:r>
            <a:r>
              <a:rPr lang="it-IT" sz="1600" b="1" dirty="0" smtClean="0"/>
              <a:t>bambino</a:t>
            </a:r>
            <a:endParaRPr lang="it-IT" sz="1600" dirty="0" smtClean="0"/>
          </a:p>
          <a:p>
            <a:r>
              <a:rPr lang="it-IT" sz="1600" dirty="0" smtClean="0"/>
              <a:t>1-</a:t>
            </a:r>
            <a:r>
              <a:rPr lang="it-IT" sz="1600" dirty="0" smtClean="0"/>
              <a:t> </a:t>
            </a:r>
            <a:r>
              <a:rPr lang="it-IT" sz="1600" dirty="0" smtClean="0"/>
              <a:t>individua </a:t>
            </a:r>
            <a:r>
              <a:rPr lang="it-IT" sz="1600" dirty="0" smtClean="0"/>
              <a:t>senza errore i personaggi principali;</a:t>
            </a:r>
          </a:p>
          <a:p>
            <a:pPr lvl="0"/>
            <a:r>
              <a:rPr lang="it-IT" sz="1600" dirty="0" smtClean="0"/>
              <a:t>2-distingue </a:t>
            </a:r>
            <a:r>
              <a:rPr lang="it-IT" sz="1600" dirty="0" smtClean="0"/>
              <a:t>e verbalizza almeno quattro azioni;</a:t>
            </a:r>
          </a:p>
          <a:p>
            <a:pPr lvl="0"/>
            <a:r>
              <a:rPr lang="it-IT" sz="1600" dirty="0" smtClean="0"/>
              <a:t>3-discrimina </a:t>
            </a:r>
            <a:r>
              <a:rPr lang="it-IT" sz="1600" dirty="0" smtClean="0"/>
              <a:t>senza errore l’ambiente della fiaba;</a:t>
            </a:r>
          </a:p>
          <a:p>
            <a:pPr lvl="0"/>
            <a:r>
              <a:rPr lang="it-IT" sz="1600" dirty="0" smtClean="0"/>
              <a:t>4- riordina </a:t>
            </a:r>
            <a:r>
              <a:rPr lang="it-IT" sz="1600" dirty="0" smtClean="0"/>
              <a:t>in successione temporale e logica almeno tre scene della fiaba.</a:t>
            </a:r>
            <a:br>
              <a:rPr lang="it-IT" sz="1600" dirty="0" smtClean="0"/>
            </a:br>
            <a:endParaRPr lang="it-IT" sz="1600" dirty="0" smtClean="0"/>
          </a:p>
          <a:p>
            <a:pPr lvl="0"/>
            <a:endParaRPr lang="it-IT" sz="1600" dirty="0" smtClean="0"/>
          </a:p>
          <a:p>
            <a:pPr lvl="0"/>
            <a:endParaRPr lang="it-IT" sz="1600" dirty="0" smtClean="0"/>
          </a:p>
          <a:p>
            <a:pPr lvl="0"/>
            <a:endParaRPr lang="it-IT" sz="1600" dirty="0" smtClean="0"/>
          </a:p>
          <a:p>
            <a:r>
              <a:rPr lang="it-IT" sz="1600" dirty="0" smtClean="0"/>
              <a:t> </a:t>
            </a:r>
          </a:p>
          <a:p>
            <a:endParaRPr lang="it-IT" sz="1600" b="1" dirty="0" smtClean="0">
              <a:latin typeface="Arial" pitchFamily="34" charset="0"/>
              <a:cs typeface="Arial" pitchFamily="34" charset="0"/>
            </a:endParaRPr>
          </a:p>
          <a:p>
            <a:endParaRPr lang="it-IT" sz="16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90496" y="868651"/>
            <a:ext cx="896784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1400" b="1" dirty="0" smtClean="0">
                <a:latin typeface="+mj-lt"/>
                <a:ea typeface="Times New Roman" pitchFamily="18" charset="0"/>
                <a:cs typeface="Times New Roman" pitchFamily="18" charset="0"/>
              </a:rPr>
              <a:t>B - 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OBIETTIVO OPERATIVO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: riferire il contenuto di una narrazione dimostrando di comprenderne il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1600" dirty="0" smtClean="0"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it-IT" sz="1600" dirty="0" smtClean="0">
                <a:latin typeface="+mj-lt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significato.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PROVE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VERIFICA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              Il bambino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individua, in una serie di figure relative alla fiaba, la scena “intrusa”, la cerchia e verbalizza il motivo della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  scelta;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distingue il vero o il falso di immagini rappresentate barrando il quadratino corrispondente;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osserva  una scena della fiaba e rappresenta graficamente quelle successive;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SOGLIA MINIMA 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DI</a:t>
            </a: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ACQUISIZIONE DELLE ABILITA’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Il bambino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discrimina la scena intrusa senza errori;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individua almeno la metà delle affermazioni;</a:t>
            </a: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rappresenta almeno due scene.</a:t>
            </a:r>
            <a:endParaRPr kumimoji="0" lang="it-IT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59590" y="349787"/>
            <a:ext cx="9100055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conoscenza del mondo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r>
              <a:rPr kumimoji="0" lang="it-IT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Obiettivo operativo</a:t>
            </a:r>
            <a:r>
              <a:rPr kumimoji="0" lang="it-IT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: </a:t>
            </a: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l’alunno è in grado di confrontare i numeri rispetto alla quantità e fare le prime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operazioni di conteggio attraverso esperienze concrete.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714500" algn="l"/>
              </a:tabLst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Prove di verifica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Il </a:t>
            </a:r>
            <a:r>
              <a:rPr kumimoji="0" lang="it-IT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bambino…</a:t>
            </a: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.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1.Colora, in un insieme, tante mascherine quante ne indica il numero;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2.Identifica insiemi con la stessa quantità di elementi;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3.Riconosce e riproduce simboli grafici numerici;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4.Confronta due insiemi e segna con una x quello dove ci sono più elementi.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Soglia minima di acquisizione delle abilità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Il </a:t>
            </a:r>
            <a:r>
              <a:rPr kumimoji="0" lang="it-IT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bambino…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Individua ,in una serie di nove, almeno sette quantità e le associa al relativo simbolo numerico;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Compara correttamente gli insiemi equipotenti;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Identifica e riproduce con un margine di 1 errore i simboli numerici proposti;</a:t>
            </a: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r>
              <a:rPr kumimoji="0" lang="it-IT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Discrimina senza errore l’insieme più numeroso.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endParaRPr kumimoji="0" lang="it-IT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Arial" pitchFamily="34" charset="0"/>
            </a:endParaRPr>
          </a:p>
          <a:p>
            <a:pPr lvl="0"/>
            <a:r>
              <a:rPr lang="it-IT" sz="1600" b="1" u="sng" dirty="0" smtClean="0">
                <a:latin typeface="+mj-lt"/>
              </a:rPr>
              <a:t>Obiettivo operativo</a:t>
            </a:r>
            <a:r>
              <a:rPr lang="it-IT" sz="1600" dirty="0" smtClean="0">
                <a:latin typeface="+mj-lt"/>
              </a:rPr>
              <a:t>: L’alunno è in grado di ordinare elementi della realtà e raggrupparli in base a principi </a:t>
            </a:r>
            <a:endParaRPr lang="it-IT" sz="1600" dirty="0" smtClean="0">
              <a:latin typeface="+mj-lt"/>
            </a:endParaRPr>
          </a:p>
          <a:p>
            <a:pPr lvl="0"/>
            <a:r>
              <a:rPr lang="it-IT" sz="1600" dirty="0" smtClean="0">
                <a:latin typeface="+mj-lt"/>
              </a:rPr>
              <a:t>di </a:t>
            </a:r>
            <a:r>
              <a:rPr lang="it-IT" sz="1600" dirty="0" smtClean="0">
                <a:latin typeface="+mj-lt"/>
              </a:rPr>
              <a:t>uguaglianza </a:t>
            </a:r>
            <a:r>
              <a:rPr lang="it-IT" sz="1600" dirty="0" smtClean="0">
                <a:latin typeface="+mj-lt"/>
              </a:rPr>
              <a:t>e </a:t>
            </a:r>
            <a:r>
              <a:rPr lang="it-IT" sz="1600" dirty="0" smtClean="0">
                <a:latin typeface="+mj-lt"/>
              </a:rPr>
              <a:t>appartenenza attraverso esercizi-gioco ed esperienze dirette con oggetti comuni che </a:t>
            </a:r>
            <a:endParaRPr lang="it-IT" sz="1600" dirty="0" smtClean="0">
              <a:latin typeface="+mj-lt"/>
            </a:endParaRPr>
          </a:p>
          <a:p>
            <a:pPr lvl="0"/>
            <a:r>
              <a:rPr lang="it-IT" sz="1600" dirty="0" smtClean="0">
                <a:latin typeface="+mj-lt"/>
              </a:rPr>
              <a:t>diventano </a:t>
            </a:r>
            <a:r>
              <a:rPr lang="it-IT" sz="1600" dirty="0" smtClean="0">
                <a:latin typeface="+mj-lt"/>
              </a:rPr>
              <a:t>materiale didattico</a:t>
            </a:r>
            <a:r>
              <a:rPr lang="it-IT" sz="1600" dirty="0" smtClean="0">
                <a:latin typeface="+mj-lt"/>
              </a:rPr>
              <a:t>.</a:t>
            </a:r>
          </a:p>
          <a:p>
            <a:pPr lvl="0"/>
            <a:endParaRPr lang="it-IT" sz="1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0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it-IT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67544" y="908720"/>
            <a:ext cx="7200800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b="1" u="sng" dirty="0" smtClean="0"/>
              <a:t>Obiettivo </a:t>
            </a:r>
            <a:r>
              <a:rPr lang="it-IT" sz="1600" b="1" u="sng" dirty="0" smtClean="0"/>
              <a:t>operativo</a:t>
            </a:r>
            <a:r>
              <a:rPr lang="it-IT" sz="1600" b="1" dirty="0" smtClean="0"/>
              <a:t>: L’alunno è in grado di</a:t>
            </a:r>
            <a:r>
              <a:rPr lang="it-IT" sz="1600" dirty="0" smtClean="0"/>
              <a:t> </a:t>
            </a:r>
            <a:r>
              <a:rPr lang="it-IT" sz="1600" b="1" dirty="0" smtClean="0"/>
              <a:t>ordinare elementi della realtà e raggrupparli in base a principi di uguaglianza </a:t>
            </a:r>
          </a:p>
          <a:p>
            <a:pPr lvl="0"/>
            <a:r>
              <a:rPr lang="it-IT" sz="1600" b="1" dirty="0" smtClean="0"/>
              <a:t>e appartenenza attraverso esercizi-gioco ed esperienze dirette con oggetti comuni che diventano materiale didattico.</a:t>
            </a:r>
          </a:p>
          <a:p>
            <a:pPr lvl="0"/>
            <a:endParaRPr lang="it-IT" dirty="0" smtClean="0"/>
          </a:p>
          <a:p>
            <a:r>
              <a:rPr lang="it-IT" sz="1600" b="1" u="sng" dirty="0" smtClean="0"/>
              <a:t>Prove di verifica</a:t>
            </a:r>
          </a:p>
          <a:p>
            <a:endParaRPr lang="it-IT" sz="1600" dirty="0" smtClean="0"/>
          </a:p>
          <a:p>
            <a:r>
              <a:rPr lang="it-IT" sz="1600" b="1" dirty="0" smtClean="0"/>
              <a:t>Il </a:t>
            </a:r>
            <a:r>
              <a:rPr lang="it-IT" sz="1600" b="1" dirty="0" err="1" smtClean="0"/>
              <a:t>bambino…</a:t>
            </a:r>
            <a:endParaRPr lang="it-IT" sz="1600" dirty="0" smtClean="0"/>
          </a:p>
          <a:p>
            <a:pPr lvl="0"/>
            <a:r>
              <a:rPr lang="it-IT" sz="1600" b="1" dirty="0" smtClean="0"/>
              <a:t>Identifica, nella serie di figure presentate, gli oggetti di colore rosso;</a:t>
            </a:r>
            <a:endParaRPr lang="it-IT" sz="1600" dirty="0" smtClean="0"/>
          </a:p>
          <a:p>
            <a:pPr lvl="0"/>
            <a:r>
              <a:rPr lang="it-IT" sz="1600" b="1" dirty="0" smtClean="0"/>
              <a:t>Raggruppa solo gli oggetti di colore rosso;</a:t>
            </a:r>
            <a:endParaRPr lang="it-IT" sz="1600" dirty="0" smtClean="0"/>
          </a:p>
          <a:p>
            <a:pPr lvl="0"/>
            <a:r>
              <a:rPr lang="it-IT" sz="1600" b="1" dirty="0" smtClean="0"/>
              <a:t>Individua, in una serie di figure, l’elemento estraneo.</a:t>
            </a:r>
          </a:p>
          <a:p>
            <a:pPr lvl="0"/>
            <a:endParaRPr lang="it-IT" dirty="0" smtClean="0"/>
          </a:p>
          <a:p>
            <a:r>
              <a:rPr lang="it-IT" u="sng" dirty="0" smtClean="0"/>
              <a:t>Soglia minima di acquisizione delle abilità</a:t>
            </a:r>
          </a:p>
          <a:p>
            <a:endParaRPr lang="it-IT" dirty="0" smtClean="0"/>
          </a:p>
          <a:p>
            <a:r>
              <a:rPr lang="it-IT" sz="1600" b="1" dirty="0" smtClean="0"/>
              <a:t>Il </a:t>
            </a:r>
            <a:r>
              <a:rPr lang="it-IT" sz="1600" b="1" dirty="0" err="1" smtClean="0"/>
              <a:t>bambino…</a:t>
            </a:r>
            <a:endParaRPr lang="it-IT" sz="1600" dirty="0" smtClean="0"/>
          </a:p>
          <a:p>
            <a:r>
              <a:rPr lang="it-IT" sz="1600" b="1" dirty="0" smtClean="0"/>
              <a:t>1-Individua senza errori gli oggetti di colore rosso;</a:t>
            </a:r>
            <a:endParaRPr lang="it-IT" sz="1600" dirty="0" smtClean="0"/>
          </a:p>
          <a:p>
            <a:r>
              <a:rPr lang="it-IT" sz="1600" b="1" dirty="0" smtClean="0"/>
              <a:t>2-Raggruppa  tutti gli elementi dello stesso colore;</a:t>
            </a:r>
            <a:endParaRPr lang="it-IT" sz="1600" dirty="0" smtClean="0"/>
          </a:p>
          <a:p>
            <a:r>
              <a:rPr lang="it-IT" sz="1600" b="1" dirty="0" smtClean="0"/>
              <a:t>3-Individua nella serie di figure, l’oggetto “intruso”, lo cerchia e verbalizza il motivo della scelta.</a:t>
            </a:r>
            <a:endParaRPr lang="it-IT" sz="16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14500" algn="l"/>
              </a:tabLst>
            </a:pPr>
            <a:endParaRPr lang="it-IT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14500" algn="l"/>
              </a:tabLst>
            </a:pPr>
            <a:endParaRPr lang="it-IT" sz="105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</a:tabLst>
            </a:pPr>
            <a:endParaRPr lang="it-IT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3568" y="0"/>
            <a:ext cx="6480720" cy="718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Matematica                                                        </a:t>
            </a: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sz="2000" b="1" dirty="0" smtClean="0">
                <a:solidFill>
                  <a:srgbClr val="8334F6"/>
                </a:solidFill>
              </a:rPr>
              <a:t>SC Primaria</a:t>
            </a:r>
            <a:endParaRPr kumimoji="0" lang="it-IT" sz="16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Obiettivo specifico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Leggere e scrivere i numeri oltre il cento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Obiettivi operativi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L’alunno è in grado di riconoscere il valore posizionale delle cifre,</a:t>
            </a:r>
            <a:r>
              <a:rPr kumimoji="0" lang="it-IT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individuando in un gruppo di numeri quello corrispondente alla scomposizione data. (soglia minima: 3 risposte esatte su 5)</a:t>
            </a: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it-IT" sz="1100" b="1" dirty="0">
                <a:latin typeface="Arial" pitchFamily="34" charset="0"/>
                <a:cs typeface="Arial" pitchFamily="34" charset="0"/>
              </a:rPr>
              <a:t>(</a:t>
            </a:r>
            <a:r>
              <a:rPr lang="it-IT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specificare in che </a:t>
            </a:r>
            <a:r>
              <a:rPr lang="it-IT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modo e la soglia minima</a:t>
            </a:r>
            <a:r>
              <a:rPr lang="it-IT" sz="1100" b="1" dirty="0" smtClean="0">
                <a:latin typeface="Arial" pitchFamily="34" charset="0"/>
                <a:cs typeface="Arial" pitchFamily="34" charset="0"/>
              </a:rPr>
              <a:t>)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L’alunno associa i numeri scritti in cifre ai relativi numeri scritti in lettere collegandoli fra loro con una linea. (Soglia minima: 5 corrispondenze esatte su 7) </a:t>
            </a:r>
            <a:r>
              <a:rPr lang="it-IT" sz="11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t-IT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specificare </a:t>
            </a:r>
            <a:r>
              <a:rPr lang="it-IT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 che </a:t>
            </a:r>
            <a:r>
              <a:rPr lang="it-IT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modo e la soglia minima</a:t>
            </a:r>
            <a:r>
              <a:rPr lang="it-IT" sz="1100" b="1" dirty="0" smtClean="0">
                <a:latin typeface="Arial" pitchFamily="34" charset="0"/>
                <a:cs typeface="Arial" pitchFamily="34" charset="0"/>
              </a:rPr>
              <a:t>)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L’alunno è in grado di numerare in ordine crescente,</a:t>
            </a:r>
            <a:r>
              <a:rPr kumimoji="0" lang="it-IT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completando sequenze numeriche. (Soglia minima: 12 numeri esatti su 12) </a:t>
            </a:r>
            <a:r>
              <a:rPr lang="it-IT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specificare </a:t>
            </a:r>
            <a:r>
              <a:rPr lang="it-IT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 che modo e la soglia minima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)</a:t>
            </a:r>
            <a:endParaRPr lang="it-IT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sz="11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 ITEM A SCELTA MULTIPLA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Che numero è?   1 centinaio, 3 decine, 3 unità?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113   130    133    123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Che numero è?  2 decine, 1 centinaio e 3 unità?</a:t>
            </a: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213    312    321    123</a:t>
            </a:r>
            <a:r>
              <a:rPr kumimoji="0" 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it-I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876256" y="188640"/>
            <a:ext cx="2085861" cy="174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1520" y="332656"/>
            <a:ext cx="7200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Che numero è?  </a:t>
            </a: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 centinaio, 4 unità</a:t>
            </a:r>
            <a:endParaRPr lang="it-IT" sz="11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	14    104       114    140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>
              <a:latin typeface="Arial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 smtClean="0">
              <a:latin typeface="Arial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>
              <a:latin typeface="Arial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 smtClean="0">
              <a:latin typeface="Arial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>
              <a:latin typeface="Arial" pitchFamily="34" charset="0"/>
              <a:cs typeface="Times New Roman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Che numero è?  2 </a:t>
            </a: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centinaia, 2 unità, 4 decine?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	124	142	242	224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dirty="0" smtClean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it-IT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Che numero è?  </a:t>
            </a: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1 centinaio, 6 decine, 0 unità?</a:t>
            </a:r>
            <a:endParaRPr lang="it-IT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	116	160	260	106</a:t>
            </a:r>
            <a:endParaRPr lang="it-IT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1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099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67544" y="260648"/>
            <a:ext cx="5976664" cy="5686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2 ITEM   A CORRISPONDENZE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Di seguito sono scritti numeri in cifre ed in lettere. </a:t>
            </a:r>
            <a:endParaRPr kumimoji="0" lang="it-IT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Collega con una linea il numero scritto in cifre al numero corrispondente scritto in lettere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centodue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113	centouno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130	</a:t>
            </a:r>
            <a:r>
              <a:rPr kumimoji="0" lang="it-IT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centotré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150	centotredici		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116	centotrenta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106	centocinque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115	centocinquanta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101	centosei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centosedici</a:t>
            </a: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centoquindici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sz="1600" b="1" dirty="0" smtClean="0">
              <a:latin typeface="Arial" pitchFamily="34" charset="0"/>
              <a:cs typeface="Times New Roman" pitchFamily="18" charset="0"/>
            </a:endParaRPr>
          </a:p>
          <a:p>
            <a:r>
              <a:rPr lang="it-IT" sz="1600" b="1" dirty="0" smtClean="0"/>
              <a:t>3 ITEM   A COMPLETAMENTO</a:t>
            </a:r>
            <a:endParaRPr lang="it-IT" sz="1600" dirty="0" smtClean="0"/>
          </a:p>
          <a:p>
            <a:r>
              <a:rPr lang="it-IT" sz="1600" b="1" dirty="0" smtClean="0"/>
              <a:t>Completa le seguenti serie di numeri:</a:t>
            </a:r>
            <a:endParaRPr lang="it-IT" sz="1600" dirty="0" smtClean="0"/>
          </a:p>
          <a:p>
            <a:endParaRPr lang="it-IT" sz="1050" dirty="0" smtClean="0"/>
          </a:p>
          <a:p>
            <a:r>
              <a:rPr lang="it-IT" sz="1050" b="1" dirty="0" smtClean="0"/>
              <a:t> </a:t>
            </a:r>
            <a:endParaRPr lang="it-IT" sz="1050" dirty="0" smtClean="0"/>
          </a:p>
          <a:p>
            <a:endParaRPr lang="it-IT" sz="1050" dirty="0" smtClean="0"/>
          </a:p>
          <a:p>
            <a:r>
              <a:rPr lang="it-IT" sz="1050" b="1" dirty="0" smtClean="0"/>
              <a:t>  </a:t>
            </a:r>
            <a:endParaRPr lang="it-IT" sz="105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magine 1" descr="http://www.ediloisir.com/media/catalog/product/cache/1/image/1000x/9df78eab33525d08d6e5fb8d27136e95/p/a/pa2280-2_5.jpg"/>
          <p:cNvPicPr>
            <a:picLocks noChangeAspect="1" noChangeArrowheads="1"/>
          </p:cNvPicPr>
          <p:nvPr/>
        </p:nvPicPr>
        <p:blipFill>
          <a:blip r:embed="rId3" cstate="print">
            <a:lum bright="30000"/>
          </a:blip>
          <a:srcRect/>
          <a:stretch>
            <a:fillRect/>
          </a:stretch>
        </p:blipFill>
        <p:spPr bwMode="auto">
          <a:xfrm>
            <a:off x="6372200" y="188640"/>
            <a:ext cx="2577124" cy="2156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6084168" y="692696"/>
            <a:ext cx="338437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Idee </a:t>
            </a:r>
            <a:r>
              <a:rPr lang="it-IT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I.N.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it-IT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4" action="ppaction://hlinksldjump"/>
              </a:rPr>
              <a:t>rete</a:t>
            </a:r>
            <a:endParaRPr lang="it-IT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67544" y="5157192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899592" y="5157192"/>
          <a:ext cx="5941157" cy="280416"/>
        </p:xfrm>
        <a:graphic>
          <a:graphicData uri="http://schemas.openxmlformats.org/drawingml/2006/table">
            <a:tbl>
              <a:tblPr/>
              <a:tblGrid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4118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180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183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184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187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189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899592" y="5949280"/>
          <a:ext cx="5941157" cy="280416"/>
        </p:xfrm>
        <a:graphic>
          <a:graphicData uri="http://schemas.openxmlformats.org/drawingml/2006/table">
            <a:tbl>
              <a:tblPr/>
              <a:tblGrid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39997"/>
                <a:gridCol w="54118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127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130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132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133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latin typeface="Calibri"/>
                          <a:ea typeface="Calibri"/>
                          <a:cs typeface="Times New Roman"/>
                        </a:rPr>
                        <a:t>136</a:t>
                      </a:r>
                      <a:endParaRPr lang="it-I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it-I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2692</Words>
  <Application>Microsoft Office PowerPoint</Application>
  <PresentationFormat>Presentazione su schermo (4:3)</PresentationFormat>
  <Paragraphs>675</Paragraphs>
  <Slides>28</Slides>
  <Notes>28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29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 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masmonti</dc:creator>
  <cp:lastModifiedBy>masmonti</cp:lastModifiedBy>
  <cp:revision>56</cp:revision>
  <dcterms:created xsi:type="dcterms:W3CDTF">2014-02-21T11:43:50Z</dcterms:created>
  <dcterms:modified xsi:type="dcterms:W3CDTF">2014-03-03T12:34:06Z</dcterms:modified>
</cp:coreProperties>
</file>